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2" r:id="rId1"/>
    <p:sldMasterId id="2147483673" r:id="rId2"/>
  </p:sldMasterIdLst>
  <p:notesMasterIdLst>
    <p:notesMasterId r:id="rId55"/>
  </p:notesMasterIdLst>
  <p:sldIdLst>
    <p:sldId id="256" r:id="rId3"/>
    <p:sldId id="257" r:id="rId4"/>
    <p:sldId id="262" r:id="rId5"/>
    <p:sldId id="258" r:id="rId6"/>
    <p:sldId id="261" r:id="rId7"/>
    <p:sldId id="259" r:id="rId8"/>
    <p:sldId id="268" r:id="rId9"/>
    <p:sldId id="263" r:id="rId10"/>
    <p:sldId id="270" r:id="rId11"/>
    <p:sldId id="308" r:id="rId12"/>
    <p:sldId id="304" r:id="rId13"/>
    <p:sldId id="306" r:id="rId14"/>
    <p:sldId id="305" r:id="rId15"/>
    <p:sldId id="309" r:id="rId16"/>
    <p:sldId id="265" r:id="rId17"/>
    <p:sldId id="266" r:id="rId18"/>
    <p:sldId id="277" r:id="rId19"/>
    <p:sldId id="278" r:id="rId20"/>
    <p:sldId id="279" r:id="rId21"/>
    <p:sldId id="280" r:id="rId22"/>
    <p:sldId id="267" r:id="rId23"/>
    <p:sldId id="271" r:id="rId24"/>
    <p:sldId id="281" r:id="rId25"/>
    <p:sldId id="272" r:id="rId26"/>
    <p:sldId id="307" r:id="rId27"/>
    <p:sldId id="282" r:id="rId28"/>
    <p:sldId id="273" r:id="rId29"/>
    <p:sldId id="274" r:id="rId30"/>
    <p:sldId id="283" r:id="rId31"/>
    <p:sldId id="275" r:id="rId32"/>
    <p:sldId id="284" r:id="rId33"/>
    <p:sldId id="285" r:id="rId34"/>
    <p:sldId id="286" r:id="rId35"/>
    <p:sldId id="287" r:id="rId36"/>
    <p:sldId id="288" r:id="rId37"/>
    <p:sldId id="292" r:id="rId38"/>
    <p:sldId id="290" r:id="rId39"/>
    <p:sldId id="289" r:id="rId40"/>
    <p:sldId id="291" r:id="rId41"/>
    <p:sldId id="310" r:id="rId42"/>
    <p:sldId id="295" r:id="rId43"/>
    <p:sldId id="296" r:id="rId44"/>
    <p:sldId id="299" r:id="rId45"/>
    <p:sldId id="300" r:id="rId46"/>
    <p:sldId id="311" r:id="rId47"/>
    <p:sldId id="297" r:id="rId48"/>
    <p:sldId id="312" r:id="rId49"/>
    <p:sldId id="298" r:id="rId50"/>
    <p:sldId id="301" r:id="rId51"/>
    <p:sldId id="302" r:id="rId52"/>
    <p:sldId id="303" r:id="rId53"/>
    <p:sldId id="260" r:id="rId54"/>
  </p:sldIdLst>
  <p:sldSz cx="12192000" cy="6858000"/>
  <p:notesSz cx="7559675" cy="10691813"/>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32" autoAdjust="0"/>
    <p:restoredTop sz="94660"/>
  </p:normalViewPr>
  <p:slideViewPr>
    <p:cSldViewPr snapToGrid="0">
      <p:cViewPr varScale="1">
        <p:scale>
          <a:sx n="68" d="100"/>
          <a:sy n="68" d="100"/>
        </p:scale>
        <p:origin x="73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charts/_rels/chart1.xml.rels><?xml version="1.0" encoding="UTF-8" standalone="yes"?>
<Relationships xmlns="http://schemas.openxmlformats.org/package/2006/relationships"><Relationship Id="rId3" Type="http://schemas.openxmlformats.org/officeDocument/2006/relationships/oleObject" Target="file:///G:\Mi%20unidad\UNL\UNL%2010A%20Desktop\Tesis\RSL\RSL.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G:\Mi%20unidad\UNL\UNL%2010A%20Desktop\Tesis\RSL\RSL.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G:\Mi%20unidad\UNL\UNL%2010A%20Desktop\Tesis\Objetivo%203\Experimentaci&#243;n\Datos%20experimento%20volumetrico_v1.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G:\Mi%20unidad\UNL\UNL%2010A%20Desktop\Tesis\Objetivo%203\Experimentaci&#243;n\Datos%20experimento%20volumetrico_v1.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EC"/>
        </a:p>
      </c:txPr>
    </c:title>
    <c:autoTitleDeleted val="0"/>
    <c:plotArea>
      <c:layout/>
      <c:barChart>
        <c:barDir val="bar"/>
        <c:grouping val="clustered"/>
        <c:varyColors val="0"/>
        <c:ser>
          <c:idx val="0"/>
          <c:order val="0"/>
          <c:tx>
            <c:strRef>
              <c:f>Protocolos!$E$3</c:f>
              <c:strCache>
                <c:ptCount val="1"/>
                <c:pt idx="0">
                  <c:v>Protocolos para IoT</c:v>
                </c:pt>
              </c:strCache>
            </c:strRef>
          </c:tx>
          <c:spPr>
            <a:solidFill>
              <a:schemeClr val="accent1"/>
            </a:solidFill>
            <a:ln>
              <a:noFill/>
            </a:ln>
            <a:effectLst/>
          </c:spPr>
          <c:invertIfNegative val="0"/>
          <c:cat>
            <c:multiLvlStrRef>
              <c:f>Protocolos!$C$4:$D$6</c:f>
              <c:multiLvlStrCache>
                <c:ptCount val="3"/>
                <c:lvl>
                  <c:pt idx="0">
                    <c:v> [12][19][10][16][20]</c:v>
                  </c:pt>
                  <c:pt idx="1">
                    <c:v>[14][10][21][15]</c:v>
                  </c:pt>
                  <c:pt idx="2">
                    <c:v>[12][8]</c:v>
                  </c:pt>
                </c:lvl>
                <c:lvl>
                  <c:pt idx="0">
                    <c:v>ZigBee</c:v>
                  </c:pt>
                  <c:pt idx="1">
                    <c:v>MQTT</c:v>
                  </c:pt>
                  <c:pt idx="2">
                    <c:v>GPRS</c:v>
                  </c:pt>
                </c:lvl>
              </c:multiLvlStrCache>
            </c:multiLvlStrRef>
          </c:cat>
          <c:val>
            <c:numRef>
              <c:f>Protocolos!$E$4:$E$6</c:f>
              <c:numCache>
                <c:formatCode>General</c:formatCode>
                <c:ptCount val="3"/>
                <c:pt idx="0">
                  <c:v>5</c:v>
                </c:pt>
                <c:pt idx="1">
                  <c:v>4</c:v>
                </c:pt>
                <c:pt idx="2">
                  <c:v>2</c:v>
                </c:pt>
              </c:numCache>
            </c:numRef>
          </c:val>
          <c:extLst xmlns="http://schemas.openxmlformats.org/drawingml/2006/chart">
            <c:ext xmlns:c16="http://schemas.microsoft.com/office/drawing/2014/chart" uri="{C3380CC4-5D6E-409C-BE32-E72D297353CC}">
              <c16:uniqueId val="{00000000-7A13-492A-B037-838D9A4094E1}"/>
            </c:ext>
          </c:extLst>
        </c:ser>
        <c:dLbls>
          <c:showLegendKey val="0"/>
          <c:showVal val="0"/>
          <c:showCatName val="0"/>
          <c:showSerName val="0"/>
          <c:showPercent val="0"/>
          <c:showBubbleSize val="0"/>
        </c:dLbls>
        <c:gapWidth val="182"/>
        <c:axId val="1063423327"/>
        <c:axId val="997370223"/>
      </c:barChart>
      <c:catAx>
        <c:axId val="1063423327"/>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C"/>
          </a:p>
        </c:txPr>
        <c:crossAx val="997370223"/>
        <c:crosses val="autoZero"/>
        <c:auto val="1"/>
        <c:lblAlgn val="ctr"/>
        <c:lblOffset val="100"/>
        <c:noMultiLvlLbl val="0"/>
      </c:catAx>
      <c:valAx>
        <c:axId val="99737022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C"/>
          </a:p>
        </c:txPr>
        <c:crossAx val="106342332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EC"/>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EC"/>
        </a:p>
      </c:txPr>
    </c:title>
    <c:autoTitleDeleted val="0"/>
    <c:plotArea>
      <c:layout/>
      <c:barChart>
        <c:barDir val="col"/>
        <c:grouping val="clustered"/>
        <c:varyColors val="0"/>
        <c:ser>
          <c:idx val="0"/>
          <c:order val="0"/>
          <c:tx>
            <c:strRef>
              <c:f>Problemas!$F$4</c:f>
              <c:strCache>
                <c:ptCount val="1"/>
                <c:pt idx="0">
                  <c:v>Problemas en el desarrollo de sistemas con IoT</c:v>
                </c:pt>
              </c:strCache>
            </c:strRef>
          </c:tx>
          <c:spPr>
            <a:solidFill>
              <a:schemeClr val="accent1"/>
            </a:solidFill>
            <a:ln>
              <a:noFill/>
            </a:ln>
            <a:effectLst/>
          </c:spPr>
          <c:invertIfNegative val="0"/>
          <c:cat>
            <c:strRef>
              <c:f>Problemas!$D$5:$E$9</c:f>
              <c:strCache>
                <c:ptCount val="5"/>
                <c:pt idx="0">
                  <c:v>Actualización de dispositivos</c:v>
                </c:pt>
                <c:pt idx="1">
                  <c:v>Los dispositivos se deterioran rápidamente por condiciones climáticas </c:v>
                </c:pt>
                <c:pt idx="2">
                  <c:v>Tiempo de implementación </c:v>
                </c:pt>
                <c:pt idx="3">
                  <c:v>Problemas de seguridad de información </c:v>
                </c:pt>
                <c:pt idx="4">
                  <c:v>Problemas en campos pequeños con diferentes tipos de cultivos</c:v>
                </c:pt>
              </c:strCache>
              <c:extLst xmlns="http://schemas.openxmlformats.org/drawingml/2006/chart"/>
            </c:strRef>
          </c:cat>
          <c:val>
            <c:numRef>
              <c:f>Problemas!$F$5:$F$9</c:f>
              <c:numCache>
                <c:formatCode>General</c:formatCode>
                <c:ptCount val="5"/>
                <c:pt idx="0">
                  <c:v>1</c:v>
                </c:pt>
                <c:pt idx="1">
                  <c:v>2</c:v>
                </c:pt>
                <c:pt idx="2">
                  <c:v>1</c:v>
                </c:pt>
                <c:pt idx="3">
                  <c:v>1</c:v>
                </c:pt>
                <c:pt idx="4">
                  <c:v>1</c:v>
                </c:pt>
              </c:numCache>
            </c:numRef>
          </c:val>
          <c:extLst xmlns="http://schemas.openxmlformats.org/drawingml/2006/chart">
            <c:ext xmlns:c16="http://schemas.microsoft.com/office/drawing/2014/chart" uri="{C3380CC4-5D6E-409C-BE32-E72D297353CC}">
              <c16:uniqueId val="{00000000-5715-4E60-BABB-323682BFDCF7}"/>
            </c:ext>
          </c:extLst>
        </c:ser>
        <c:dLbls>
          <c:showLegendKey val="0"/>
          <c:showVal val="0"/>
          <c:showCatName val="0"/>
          <c:showSerName val="0"/>
          <c:showPercent val="0"/>
          <c:showBubbleSize val="0"/>
        </c:dLbls>
        <c:gapWidth val="219"/>
        <c:overlap val="-27"/>
        <c:axId val="1894490447"/>
        <c:axId val="1853164255"/>
      </c:barChart>
      <c:catAx>
        <c:axId val="18944904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C"/>
          </a:p>
        </c:txPr>
        <c:crossAx val="1853164255"/>
        <c:crosses val="autoZero"/>
        <c:auto val="1"/>
        <c:lblAlgn val="ctr"/>
        <c:lblOffset val="100"/>
        <c:noMultiLvlLbl val="0"/>
      </c:catAx>
      <c:valAx>
        <c:axId val="185316425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C"/>
          </a:p>
        </c:txPr>
        <c:crossAx val="189449044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EC"/>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EC"/>
              <a:t>Promedios</a:t>
            </a:r>
            <a:r>
              <a:rPr lang="es-EC" baseline="0"/>
              <a:t> de humedad en suelo arenoso</a:t>
            </a:r>
            <a:endParaRPr lang="es-EC"/>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EC"/>
        </a:p>
      </c:txPr>
    </c:title>
    <c:autoTitleDeleted val="0"/>
    <c:plotArea>
      <c:layout>
        <c:manualLayout>
          <c:layoutTarget val="inner"/>
          <c:xMode val="edge"/>
          <c:yMode val="edge"/>
          <c:x val="0.13081364829396327"/>
          <c:y val="0.12292475271552177"/>
          <c:w val="0.68627780569981933"/>
          <c:h val="0.74011343467695079"/>
        </c:manualLayout>
      </c:layout>
      <c:scatterChart>
        <c:scatterStyle val="smoothMarker"/>
        <c:varyColors val="0"/>
        <c:ser>
          <c:idx val="0"/>
          <c:order val="0"/>
          <c:tx>
            <c:strRef>
              <c:f>Promedio!$E$3</c:f>
              <c:strCache>
                <c:ptCount val="1"/>
                <c:pt idx="0">
                  <c:v>Sensor 1</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5.0053796466930998E-2"/>
                  <c:y val="-0.33002510209090363"/>
                </c:manualLayout>
              </c:layout>
              <c:numFmt formatCode="General" sourceLinked="0"/>
              <c:spPr>
                <a:solidFill>
                  <a:schemeClr val="accent1">
                    <a:lumMod val="40000"/>
                    <a:lumOff val="60000"/>
                  </a:schemeClr>
                </a:solid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C"/>
                </a:p>
              </c:txPr>
            </c:trendlineLbl>
          </c:trendline>
          <c:xVal>
            <c:numRef>
              <c:f>Promedio!$D$4:$D$12</c:f>
              <c:numCache>
                <c:formatCode>General</c:formatCode>
                <c:ptCount val="9"/>
                <c:pt idx="0">
                  <c:v>0</c:v>
                </c:pt>
                <c:pt idx="1">
                  <c:v>4</c:v>
                </c:pt>
                <c:pt idx="2">
                  <c:v>8</c:v>
                </c:pt>
                <c:pt idx="3">
                  <c:v>12</c:v>
                </c:pt>
                <c:pt idx="4">
                  <c:v>16</c:v>
                </c:pt>
                <c:pt idx="5">
                  <c:v>20</c:v>
                </c:pt>
                <c:pt idx="6">
                  <c:v>24</c:v>
                </c:pt>
                <c:pt idx="7">
                  <c:v>28</c:v>
                </c:pt>
                <c:pt idx="8">
                  <c:v>32</c:v>
                </c:pt>
              </c:numCache>
            </c:numRef>
          </c:xVal>
          <c:yVal>
            <c:numRef>
              <c:f>Promedio!$E$4:$E$12</c:f>
              <c:numCache>
                <c:formatCode>0.00</c:formatCode>
                <c:ptCount val="9"/>
                <c:pt idx="0">
                  <c:v>66.333333333333329</c:v>
                </c:pt>
                <c:pt idx="1">
                  <c:v>43.666666666666664</c:v>
                </c:pt>
                <c:pt idx="2">
                  <c:v>29.333333333333332</c:v>
                </c:pt>
                <c:pt idx="3">
                  <c:v>64.666666666666671</c:v>
                </c:pt>
                <c:pt idx="4">
                  <c:v>54.666666666666664</c:v>
                </c:pt>
                <c:pt idx="5">
                  <c:v>50</c:v>
                </c:pt>
                <c:pt idx="6">
                  <c:v>52.666666666666664</c:v>
                </c:pt>
                <c:pt idx="7">
                  <c:v>38.333333333333336</c:v>
                </c:pt>
                <c:pt idx="8">
                  <c:v>24</c:v>
                </c:pt>
              </c:numCache>
            </c:numRef>
          </c:yVal>
          <c:smooth val="1"/>
          <c:extLst>
            <c:ext xmlns:c16="http://schemas.microsoft.com/office/drawing/2014/chart" uri="{C3380CC4-5D6E-409C-BE32-E72D297353CC}">
              <c16:uniqueId val="{00000001-213E-49E5-B8CA-52D30BB327E1}"/>
            </c:ext>
          </c:extLst>
        </c:ser>
        <c:ser>
          <c:idx val="1"/>
          <c:order val="1"/>
          <c:tx>
            <c:strRef>
              <c:f>Promedio!$F$3</c:f>
              <c:strCache>
                <c:ptCount val="1"/>
                <c:pt idx="0">
                  <c:v>Sensor 2 </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2.5731278271067179E-2"/>
                  <c:y val="0.18512208240714784"/>
                </c:manualLayout>
              </c:layout>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baseline="0" dirty="0">
                        <a:solidFill>
                          <a:schemeClr val="tx1"/>
                        </a:solidFill>
                      </a:rPr>
                      <a:t>y = -0,9208x + 64,622</a:t>
                    </a:r>
                    <a:br>
                      <a:rPr lang="en-US" baseline="0" dirty="0">
                        <a:solidFill>
                          <a:schemeClr val="tx1"/>
                        </a:solidFill>
                      </a:rPr>
                    </a:br>
                    <a:r>
                      <a:rPr lang="en-US" baseline="0" dirty="0">
                        <a:solidFill>
                          <a:schemeClr val="tx1"/>
                        </a:solidFill>
                      </a:rPr>
                      <a:t>R² = 0,5023</a:t>
                    </a:r>
                    <a:endParaRPr lang="en-US" dirty="0">
                      <a:solidFill>
                        <a:schemeClr val="tx1"/>
                      </a:solidFill>
                    </a:endParaRPr>
                  </a:p>
                </c:rich>
              </c:tx>
              <c:numFmt formatCode="General" sourceLinked="0"/>
              <c:spPr>
                <a:solidFill>
                  <a:schemeClr val="accent2">
                    <a:lumMod val="40000"/>
                    <a:lumOff val="60000"/>
                  </a:schemeClr>
                </a:solid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C"/>
                </a:p>
              </c:txPr>
            </c:trendlineLbl>
          </c:trendline>
          <c:xVal>
            <c:numRef>
              <c:f>Promedio!$D$4:$D$12</c:f>
              <c:numCache>
                <c:formatCode>General</c:formatCode>
                <c:ptCount val="9"/>
                <c:pt idx="0">
                  <c:v>0</c:v>
                </c:pt>
                <c:pt idx="1">
                  <c:v>4</c:v>
                </c:pt>
                <c:pt idx="2">
                  <c:v>8</c:v>
                </c:pt>
                <c:pt idx="3">
                  <c:v>12</c:v>
                </c:pt>
                <c:pt idx="4">
                  <c:v>16</c:v>
                </c:pt>
                <c:pt idx="5">
                  <c:v>20</c:v>
                </c:pt>
                <c:pt idx="6">
                  <c:v>24</c:v>
                </c:pt>
                <c:pt idx="7">
                  <c:v>28</c:v>
                </c:pt>
                <c:pt idx="8">
                  <c:v>32</c:v>
                </c:pt>
              </c:numCache>
            </c:numRef>
          </c:xVal>
          <c:yVal>
            <c:numRef>
              <c:f>Promedio!$F$4:$F$12</c:f>
              <c:numCache>
                <c:formatCode>0.00</c:formatCode>
                <c:ptCount val="9"/>
                <c:pt idx="0">
                  <c:v>67</c:v>
                </c:pt>
                <c:pt idx="1">
                  <c:v>56.333333333333336</c:v>
                </c:pt>
                <c:pt idx="2">
                  <c:v>39.333333333333336</c:v>
                </c:pt>
                <c:pt idx="3">
                  <c:v>66</c:v>
                </c:pt>
                <c:pt idx="4">
                  <c:v>57.666666666666664</c:v>
                </c:pt>
                <c:pt idx="5">
                  <c:v>49.333333333333336</c:v>
                </c:pt>
                <c:pt idx="6">
                  <c:v>51.333333333333336</c:v>
                </c:pt>
                <c:pt idx="7">
                  <c:v>39.333333333333336</c:v>
                </c:pt>
                <c:pt idx="8">
                  <c:v>22.666666666666668</c:v>
                </c:pt>
              </c:numCache>
            </c:numRef>
          </c:yVal>
          <c:smooth val="1"/>
          <c:extLst>
            <c:ext xmlns:c16="http://schemas.microsoft.com/office/drawing/2014/chart" uri="{C3380CC4-5D6E-409C-BE32-E72D297353CC}">
              <c16:uniqueId val="{00000003-213E-49E5-B8CA-52D30BB327E1}"/>
            </c:ext>
          </c:extLst>
        </c:ser>
        <c:ser>
          <c:idx val="2"/>
          <c:order val="2"/>
          <c:tx>
            <c:strRef>
              <c:f>Promedio!$G$3</c:f>
              <c:strCache>
                <c:ptCount val="1"/>
                <c:pt idx="0">
                  <c:v>Sensor 3</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0.36875903920521036"/>
                  <c:y val="0.24113894225947236"/>
                </c:manualLayout>
              </c:layout>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baseline="0" dirty="0">
                        <a:solidFill>
                          <a:schemeClr val="bg1"/>
                        </a:solidFill>
                      </a:rPr>
                      <a:t>y = -0,925x + 65,17</a:t>
                    </a:r>
                    <a:br>
                      <a:rPr lang="en-US" baseline="0" dirty="0">
                        <a:solidFill>
                          <a:schemeClr val="bg1"/>
                        </a:solidFill>
                      </a:rPr>
                    </a:br>
                    <a:r>
                      <a:rPr lang="en-US" baseline="0" dirty="0">
                        <a:solidFill>
                          <a:schemeClr val="bg1"/>
                        </a:solidFill>
                      </a:rPr>
                      <a:t>R² = 0,4723</a:t>
                    </a:r>
                    <a:endParaRPr lang="en-US" dirty="0">
                      <a:solidFill>
                        <a:schemeClr val="bg1"/>
                      </a:solidFill>
                    </a:endParaRPr>
                  </a:p>
                </c:rich>
              </c:tx>
              <c:numFmt formatCode="General" sourceLinked="0"/>
              <c:spPr>
                <a:solidFill>
                  <a:schemeClr val="bg2">
                    <a:lumMod val="85000"/>
                  </a:schemeClr>
                </a:solid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C"/>
                </a:p>
              </c:txPr>
            </c:trendlineLbl>
          </c:trendline>
          <c:xVal>
            <c:numRef>
              <c:f>Promedio!$D$4:$D$12</c:f>
              <c:numCache>
                <c:formatCode>General</c:formatCode>
                <c:ptCount val="9"/>
                <c:pt idx="0">
                  <c:v>0</c:v>
                </c:pt>
                <c:pt idx="1">
                  <c:v>4</c:v>
                </c:pt>
                <c:pt idx="2">
                  <c:v>8</c:v>
                </c:pt>
                <c:pt idx="3">
                  <c:v>12</c:v>
                </c:pt>
                <c:pt idx="4">
                  <c:v>16</c:v>
                </c:pt>
                <c:pt idx="5">
                  <c:v>20</c:v>
                </c:pt>
                <c:pt idx="6">
                  <c:v>24</c:v>
                </c:pt>
                <c:pt idx="7">
                  <c:v>28</c:v>
                </c:pt>
                <c:pt idx="8">
                  <c:v>32</c:v>
                </c:pt>
              </c:numCache>
            </c:numRef>
          </c:xVal>
          <c:yVal>
            <c:numRef>
              <c:f>Promedio!$G$4:$G$12</c:f>
              <c:numCache>
                <c:formatCode>0.00</c:formatCode>
                <c:ptCount val="9"/>
                <c:pt idx="0">
                  <c:v>65</c:v>
                </c:pt>
                <c:pt idx="1">
                  <c:v>63.333333333333336</c:v>
                </c:pt>
                <c:pt idx="2">
                  <c:v>38</c:v>
                </c:pt>
                <c:pt idx="3">
                  <c:v>64.333333333333329</c:v>
                </c:pt>
                <c:pt idx="4">
                  <c:v>57</c:v>
                </c:pt>
                <c:pt idx="5">
                  <c:v>47</c:v>
                </c:pt>
                <c:pt idx="6">
                  <c:v>56.333333333333336</c:v>
                </c:pt>
                <c:pt idx="7">
                  <c:v>40.666666666666664</c:v>
                </c:pt>
                <c:pt idx="8">
                  <c:v>21.666666666666668</c:v>
                </c:pt>
              </c:numCache>
            </c:numRef>
          </c:yVal>
          <c:smooth val="1"/>
          <c:extLst>
            <c:ext xmlns:c16="http://schemas.microsoft.com/office/drawing/2014/chart" uri="{C3380CC4-5D6E-409C-BE32-E72D297353CC}">
              <c16:uniqueId val="{00000005-213E-49E5-B8CA-52D30BB327E1}"/>
            </c:ext>
          </c:extLst>
        </c:ser>
        <c:dLbls>
          <c:showLegendKey val="0"/>
          <c:showVal val="0"/>
          <c:showCatName val="0"/>
          <c:showSerName val="0"/>
          <c:showPercent val="0"/>
          <c:showBubbleSize val="0"/>
        </c:dLbls>
        <c:axId val="957004031"/>
        <c:axId val="956998623"/>
      </c:scatterChart>
      <c:valAx>
        <c:axId val="95700403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EC"/>
                  <a:t>Días transcurridos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EC"/>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C"/>
          </a:p>
        </c:txPr>
        <c:crossAx val="956998623"/>
        <c:crosses val="autoZero"/>
        <c:crossBetween val="midCat"/>
      </c:valAx>
      <c:valAx>
        <c:axId val="95699862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EC"/>
                  <a:t>Humedad del suelo</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EC"/>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C"/>
          </a:p>
        </c:txPr>
        <c:crossAx val="957004031"/>
        <c:crosses val="autoZero"/>
        <c:crossBetween val="midCat"/>
      </c:valAx>
      <c:spPr>
        <a:noFill/>
        <a:ln>
          <a:noFill/>
        </a:ln>
        <a:effectLst/>
      </c:spPr>
    </c:plotArea>
    <c:legend>
      <c:legendPos val="r"/>
      <c:legendEntry>
        <c:idx val="3"/>
        <c:delete val="1"/>
      </c:legendEntry>
      <c:legendEntry>
        <c:idx val="4"/>
        <c:delete val="1"/>
      </c:legendEntry>
      <c:legendEntry>
        <c:idx val="5"/>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C"/>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C"/>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s-EC" sz="1600" b="0" i="0" baseline="0">
                <a:effectLst/>
              </a:rPr>
              <a:t>Promedios de humedad en suelo franco limoso</a:t>
            </a:r>
            <a:endParaRPr lang="es-EC" sz="1600">
              <a:effectLst/>
            </a:endParaRP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s-EC"/>
        </a:p>
      </c:txPr>
    </c:title>
    <c:autoTitleDeleted val="0"/>
    <c:plotArea>
      <c:layout>
        <c:manualLayout>
          <c:layoutTarget val="inner"/>
          <c:xMode val="edge"/>
          <c:yMode val="edge"/>
          <c:x val="0.12807072943122855"/>
          <c:y val="0.13703254560794881"/>
          <c:w val="0.68824631019691318"/>
          <c:h val="0.7253014827522043"/>
        </c:manualLayout>
      </c:layout>
      <c:scatterChart>
        <c:scatterStyle val="smoothMarker"/>
        <c:varyColors val="0"/>
        <c:ser>
          <c:idx val="0"/>
          <c:order val="0"/>
          <c:tx>
            <c:strRef>
              <c:f>Promedio!$E$21</c:f>
              <c:strCache>
                <c:ptCount val="1"/>
                <c:pt idx="0">
                  <c:v>Sensor 1</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5.2584791698349141E-2"/>
                  <c:y val="-0.28751312765302306"/>
                </c:manualLayout>
              </c:layout>
              <c:numFmt formatCode="General" sourceLinked="0"/>
              <c:spPr>
                <a:solidFill>
                  <a:schemeClr val="accent1">
                    <a:lumMod val="40000"/>
                    <a:lumOff val="60000"/>
                  </a:schemeClr>
                </a:solid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C"/>
                </a:p>
              </c:txPr>
            </c:trendlineLbl>
          </c:trendline>
          <c:xVal>
            <c:numRef>
              <c:f>Promedio!$D$22:$D$30</c:f>
              <c:numCache>
                <c:formatCode>General</c:formatCode>
                <c:ptCount val="9"/>
                <c:pt idx="0">
                  <c:v>0</c:v>
                </c:pt>
                <c:pt idx="1">
                  <c:v>4</c:v>
                </c:pt>
                <c:pt idx="2">
                  <c:v>8</c:v>
                </c:pt>
                <c:pt idx="3">
                  <c:v>12</c:v>
                </c:pt>
                <c:pt idx="4">
                  <c:v>16</c:v>
                </c:pt>
                <c:pt idx="5">
                  <c:v>20</c:v>
                </c:pt>
                <c:pt idx="6">
                  <c:v>24</c:v>
                </c:pt>
                <c:pt idx="7">
                  <c:v>28</c:v>
                </c:pt>
                <c:pt idx="8">
                  <c:v>32</c:v>
                </c:pt>
              </c:numCache>
            </c:numRef>
          </c:xVal>
          <c:yVal>
            <c:numRef>
              <c:f>Promedio!$E$22:$E$30</c:f>
              <c:numCache>
                <c:formatCode>0.00</c:formatCode>
                <c:ptCount val="9"/>
                <c:pt idx="0">
                  <c:v>70.666666666666671</c:v>
                </c:pt>
                <c:pt idx="1">
                  <c:v>69</c:v>
                </c:pt>
                <c:pt idx="2">
                  <c:v>46.333333333333336</c:v>
                </c:pt>
                <c:pt idx="3">
                  <c:v>78.666666666666671</c:v>
                </c:pt>
                <c:pt idx="4">
                  <c:v>70.333333333333329</c:v>
                </c:pt>
                <c:pt idx="5">
                  <c:v>60.333333333333336</c:v>
                </c:pt>
                <c:pt idx="6">
                  <c:v>69.333333333333329</c:v>
                </c:pt>
                <c:pt idx="7">
                  <c:v>57.333333333333336</c:v>
                </c:pt>
                <c:pt idx="8">
                  <c:v>30.333333333333332</c:v>
                </c:pt>
              </c:numCache>
            </c:numRef>
          </c:yVal>
          <c:smooth val="1"/>
          <c:extLst>
            <c:ext xmlns:c16="http://schemas.microsoft.com/office/drawing/2014/chart" uri="{C3380CC4-5D6E-409C-BE32-E72D297353CC}">
              <c16:uniqueId val="{00000001-5109-402F-A299-1ECFFC22C784}"/>
            </c:ext>
          </c:extLst>
        </c:ser>
        <c:ser>
          <c:idx val="1"/>
          <c:order val="1"/>
          <c:tx>
            <c:strRef>
              <c:f>Promedio!$F$21</c:f>
              <c:strCache>
                <c:ptCount val="1"/>
                <c:pt idx="0">
                  <c:v>Sensor 2 </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2.3603716967437904E-2"/>
                  <c:y val="0.26184409846702006"/>
                </c:manualLayout>
              </c:layout>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baseline="0" dirty="0">
                        <a:solidFill>
                          <a:schemeClr val="tx1"/>
                        </a:solidFill>
                      </a:rPr>
                      <a:t>y = -0,7847x + 72,407</a:t>
                    </a:r>
                    <a:br>
                      <a:rPr lang="en-US" baseline="0" dirty="0">
                        <a:solidFill>
                          <a:schemeClr val="tx1"/>
                        </a:solidFill>
                      </a:rPr>
                    </a:br>
                    <a:r>
                      <a:rPr lang="en-US" baseline="0" dirty="0">
                        <a:solidFill>
                          <a:schemeClr val="tx1"/>
                        </a:solidFill>
                      </a:rPr>
                      <a:t>R² = 0,4286</a:t>
                    </a:r>
                    <a:endParaRPr lang="en-US" dirty="0">
                      <a:solidFill>
                        <a:schemeClr val="tx1"/>
                      </a:solidFill>
                    </a:endParaRPr>
                  </a:p>
                </c:rich>
              </c:tx>
              <c:numFmt formatCode="General" sourceLinked="0"/>
              <c:spPr>
                <a:solidFill>
                  <a:schemeClr val="accent2">
                    <a:lumMod val="40000"/>
                    <a:lumOff val="60000"/>
                  </a:schemeClr>
                </a:solid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C"/>
                </a:p>
              </c:txPr>
            </c:trendlineLbl>
          </c:trendline>
          <c:xVal>
            <c:numRef>
              <c:f>Promedio!$D$22:$D$30</c:f>
              <c:numCache>
                <c:formatCode>General</c:formatCode>
                <c:ptCount val="9"/>
                <c:pt idx="0">
                  <c:v>0</c:v>
                </c:pt>
                <c:pt idx="1">
                  <c:v>4</c:v>
                </c:pt>
                <c:pt idx="2">
                  <c:v>8</c:v>
                </c:pt>
                <c:pt idx="3">
                  <c:v>12</c:v>
                </c:pt>
                <c:pt idx="4">
                  <c:v>16</c:v>
                </c:pt>
                <c:pt idx="5">
                  <c:v>20</c:v>
                </c:pt>
                <c:pt idx="6">
                  <c:v>24</c:v>
                </c:pt>
                <c:pt idx="7">
                  <c:v>28</c:v>
                </c:pt>
                <c:pt idx="8">
                  <c:v>32</c:v>
                </c:pt>
              </c:numCache>
            </c:numRef>
          </c:xVal>
          <c:yVal>
            <c:numRef>
              <c:f>Promedio!$F$22:$F$30</c:f>
              <c:numCache>
                <c:formatCode>0.00</c:formatCode>
                <c:ptCount val="9"/>
                <c:pt idx="0">
                  <c:v>70.666666666666671</c:v>
                </c:pt>
                <c:pt idx="1">
                  <c:v>74</c:v>
                </c:pt>
                <c:pt idx="2">
                  <c:v>47</c:v>
                </c:pt>
                <c:pt idx="3">
                  <c:v>71</c:v>
                </c:pt>
                <c:pt idx="4">
                  <c:v>66</c:v>
                </c:pt>
                <c:pt idx="5">
                  <c:v>61</c:v>
                </c:pt>
                <c:pt idx="6">
                  <c:v>59.666666666666664</c:v>
                </c:pt>
                <c:pt idx="7">
                  <c:v>56.333333333333336</c:v>
                </c:pt>
                <c:pt idx="8">
                  <c:v>33</c:v>
                </c:pt>
              </c:numCache>
            </c:numRef>
          </c:yVal>
          <c:smooth val="1"/>
          <c:extLst>
            <c:ext xmlns:c16="http://schemas.microsoft.com/office/drawing/2014/chart" uri="{C3380CC4-5D6E-409C-BE32-E72D297353CC}">
              <c16:uniqueId val="{00000003-5109-402F-A299-1ECFFC22C784}"/>
            </c:ext>
          </c:extLst>
        </c:ser>
        <c:ser>
          <c:idx val="2"/>
          <c:order val="2"/>
          <c:tx>
            <c:strRef>
              <c:f>Promedio!$G$21</c:f>
              <c:strCache>
                <c:ptCount val="1"/>
                <c:pt idx="0">
                  <c:v>Sensor 3</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inear"/>
            <c:dispRSqr val="1"/>
            <c:dispEq val="1"/>
            <c:trendlineLbl>
              <c:layout>
                <c:manualLayout>
                  <c:x val="-0.32494892111660911"/>
                  <c:y val="0.24725797006620187"/>
                </c:manualLayout>
              </c:layout>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baseline="0" dirty="0">
                        <a:solidFill>
                          <a:schemeClr val="bg1"/>
                        </a:solidFill>
                      </a:rPr>
                      <a:t>y = -0,8194x + 76,593</a:t>
                    </a:r>
                    <a:br>
                      <a:rPr lang="en-US" baseline="0" dirty="0">
                        <a:solidFill>
                          <a:schemeClr val="bg1"/>
                        </a:solidFill>
                      </a:rPr>
                    </a:br>
                    <a:r>
                      <a:rPr lang="en-US" baseline="0" dirty="0">
                        <a:solidFill>
                          <a:schemeClr val="bg1"/>
                        </a:solidFill>
                      </a:rPr>
                      <a:t>R² = 0,3054</a:t>
                    </a:r>
                    <a:endParaRPr lang="en-US" dirty="0">
                      <a:solidFill>
                        <a:schemeClr val="bg1"/>
                      </a:solidFill>
                    </a:endParaRPr>
                  </a:p>
                </c:rich>
              </c:tx>
              <c:numFmt formatCode="General" sourceLinked="0"/>
              <c:spPr>
                <a:solidFill>
                  <a:schemeClr val="bg2">
                    <a:lumMod val="85000"/>
                  </a:schemeClr>
                </a:solid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C"/>
                </a:p>
              </c:txPr>
            </c:trendlineLbl>
          </c:trendline>
          <c:xVal>
            <c:numRef>
              <c:f>Promedio!$D$22:$D$30</c:f>
              <c:numCache>
                <c:formatCode>General</c:formatCode>
                <c:ptCount val="9"/>
                <c:pt idx="0">
                  <c:v>0</c:v>
                </c:pt>
                <c:pt idx="1">
                  <c:v>4</c:v>
                </c:pt>
                <c:pt idx="2">
                  <c:v>8</c:v>
                </c:pt>
                <c:pt idx="3">
                  <c:v>12</c:v>
                </c:pt>
                <c:pt idx="4">
                  <c:v>16</c:v>
                </c:pt>
                <c:pt idx="5">
                  <c:v>20</c:v>
                </c:pt>
                <c:pt idx="6">
                  <c:v>24</c:v>
                </c:pt>
                <c:pt idx="7">
                  <c:v>28</c:v>
                </c:pt>
                <c:pt idx="8">
                  <c:v>32</c:v>
                </c:pt>
              </c:numCache>
            </c:numRef>
          </c:xVal>
          <c:yVal>
            <c:numRef>
              <c:f>Promedio!$G$22:$G$30</c:f>
              <c:numCache>
                <c:formatCode>0.00</c:formatCode>
                <c:ptCount val="9"/>
                <c:pt idx="0">
                  <c:v>80.666666666666671</c:v>
                </c:pt>
                <c:pt idx="1">
                  <c:v>74.666666666666671</c:v>
                </c:pt>
                <c:pt idx="2">
                  <c:v>43.333333333333336</c:v>
                </c:pt>
                <c:pt idx="3">
                  <c:v>78.333333333333329</c:v>
                </c:pt>
                <c:pt idx="4">
                  <c:v>68.333333333333329</c:v>
                </c:pt>
                <c:pt idx="5">
                  <c:v>63</c:v>
                </c:pt>
                <c:pt idx="6">
                  <c:v>68.666666666666671</c:v>
                </c:pt>
                <c:pt idx="7">
                  <c:v>62.666666666666664</c:v>
                </c:pt>
                <c:pt idx="8">
                  <c:v>31.666666666666668</c:v>
                </c:pt>
              </c:numCache>
            </c:numRef>
          </c:yVal>
          <c:smooth val="1"/>
          <c:extLst>
            <c:ext xmlns:c16="http://schemas.microsoft.com/office/drawing/2014/chart" uri="{C3380CC4-5D6E-409C-BE32-E72D297353CC}">
              <c16:uniqueId val="{00000005-5109-402F-A299-1ECFFC22C784}"/>
            </c:ext>
          </c:extLst>
        </c:ser>
        <c:dLbls>
          <c:showLegendKey val="0"/>
          <c:showVal val="0"/>
          <c:showCatName val="0"/>
          <c:showSerName val="0"/>
          <c:showPercent val="0"/>
          <c:showBubbleSize val="0"/>
        </c:dLbls>
        <c:axId val="793744319"/>
        <c:axId val="793739327"/>
      </c:scatterChart>
      <c:valAx>
        <c:axId val="79374431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EC"/>
                  <a:t>Días transcurridos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EC"/>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C"/>
          </a:p>
        </c:txPr>
        <c:crossAx val="793739327"/>
        <c:crosses val="autoZero"/>
        <c:crossBetween val="midCat"/>
      </c:valAx>
      <c:valAx>
        <c:axId val="79373932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EC"/>
                  <a:t>Humedad de suelo</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EC"/>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C"/>
          </a:p>
        </c:txPr>
        <c:crossAx val="793744319"/>
        <c:crosses val="autoZero"/>
        <c:crossBetween val="midCat"/>
      </c:valAx>
      <c:spPr>
        <a:noFill/>
        <a:ln>
          <a:noFill/>
        </a:ln>
        <a:effectLst/>
      </c:spPr>
    </c:plotArea>
    <c:legend>
      <c:legendPos val="r"/>
      <c:legendEntry>
        <c:idx val="3"/>
        <c:delete val="1"/>
      </c:legendEntry>
      <c:legendEntry>
        <c:idx val="4"/>
        <c:delete val="1"/>
      </c:legendEntry>
      <c:legendEntry>
        <c:idx val="5"/>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C"/>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C"/>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55950" y="5078600"/>
            <a:ext cx="6047725" cy="48113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1: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1: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2: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8876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6826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23405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7017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2: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09181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95500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0027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3955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16105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5247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2: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9099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3084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5090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22351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72243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60478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84243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4670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20927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0274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2: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74634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04267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78454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99770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30855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3553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05198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1090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63239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34299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9609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2: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32857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9561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51584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69396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83567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2: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49170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7506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64649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44899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3512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91712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1291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57166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5: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p5: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7817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80531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8416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8"/>
        <p:cNvGrpSpPr/>
        <p:nvPr/>
      </p:nvGrpSpPr>
      <p:grpSpPr>
        <a:xfrm>
          <a:off x="0" y="0"/>
          <a:ext cx="0" cy="0"/>
          <a:chOff x="0" y="0"/>
          <a:chExt cx="0" cy="0"/>
        </a:xfrm>
      </p:grpSpPr>
      <p:sp>
        <p:nvSpPr>
          <p:cNvPr id="39" name="Google Shape;39;p11"/>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11"/>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1" name="Google Shape;41;p11"/>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2"/>
        <p:cNvGrpSpPr/>
        <p:nvPr/>
      </p:nvGrpSpPr>
      <p:grpSpPr>
        <a:xfrm>
          <a:off x="0" y="0"/>
          <a:ext cx="0" cy="0"/>
          <a:chOff x="0" y="0"/>
          <a:chExt cx="0" cy="0"/>
        </a:xfrm>
      </p:grpSpPr>
      <p:sp>
        <p:nvSpPr>
          <p:cNvPr id="43" name="Google Shape;43;p12"/>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2"/>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5" name="Google Shape;45;p12"/>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6" name="Google Shape;46;p12"/>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7" name="Google Shape;47;p12"/>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8"/>
        <p:cNvGrpSpPr/>
        <p:nvPr/>
      </p:nvGrpSpPr>
      <p:grpSpPr>
        <a:xfrm>
          <a:off x="0" y="0"/>
          <a:ext cx="0" cy="0"/>
          <a:chOff x="0" y="0"/>
          <a:chExt cx="0" cy="0"/>
        </a:xfrm>
      </p:grpSpPr>
      <p:sp>
        <p:nvSpPr>
          <p:cNvPr id="49" name="Google Shape;49;p1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13"/>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1" name="Google Shape;51;p13"/>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2" name="Google Shape;52;p13"/>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3" name="Google Shape;53;p13"/>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4" name="Google Shape;54;p13"/>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5" name="Google Shape;55;p13"/>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9"/>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6"/>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7"/>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8"/>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9" name="Google Shape;69;p18"/>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9"/>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72"/>
        <p:cNvGrpSpPr/>
        <p:nvPr/>
      </p:nvGrpSpPr>
      <p:grpSpPr>
        <a:xfrm>
          <a:off x="0" y="0"/>
          <a:ext cx="0" cy="0"/>
          <a:chOff x="0" y="0"/>
          <a:chExt cx="0" cy="0"/>
        </a:xfrm>
      </p:grpSpPr>
      <p:sp>
        <p:nvSpPr>
          <p:cNvPr id="73" name="Google Shape;73;p20"/>
          <p:cNvSpPr txBox="1">
            <a:spLocks noGrp="1"/>
          </p:cNvSpPr>
          <p:nvPr>
            <p:ph type="subTitle" idx="1"/>
          </p:nvPr>
        </p:nvSpPr>
        <p:spPr>
          <a:xfrm>
            <a:off x="609480" y="273600"/>
            <a:ext cx="10972440" cy="53078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74"/>
        <p:cNvGrpSpPr/>
        <p:nvPr/>
      </p:nvGrpSpPr>
      <p:grpSpPr>
        <a:xfrm>
          <a:off x="0" y="0"/>
          <a:ext cx="0" cy="0"/>
          <a:chOff x="0" y="0"/>
          <a:chExt cx="0" cy="0"/>
        </a:xfrm>
      </p:grpSpPr>
      <p:sp>
        <p:nvSpPr>
          <p:cNvPr id="75" name="Google Shape;75;p21"/>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1"/>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77" name="Google Shape;77;p21"/>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78" name="Google Shape;78;p21"/>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9"/>
        <p:cNvGrpSpPr/>
        <p:nvPr/>
      </p:nvGrpSpPr>
      <p:grpSpPr>
        <a:xfrm>
          <a:off x="0" y="0"/>
          <a:ext cx="0" cy="0"/>
          <a:chOff x="0" y="0"/>
          <a:chExt cx="0" cy="0"/>
        </a:xfrm>
      </p:grpSpPr>
      <p:sp>
        <p:nvSpPr>
          <p:cNvPr id="10" name="Google Shape;10;p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 name="Google Shape;11;p3"/>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79"/>
        <p:cNvGrpSpPr/>
        <p:nvPr/>
      </p:nvGrpSpPr>
      <p:grpSpPr>
        <a:xfrm>
          <a:off x="0" y="0"/>
          <a:ext cx="0" cy="0"/>
          <a:chOff x="0" y="0"/>
          <a:chExt cx="0" cy="0"/>
        </a:xfrm>
      </p:grpSpPr>
      <p:sp>
        <p:nvSpPr>
          <p:cNvPr id="80" name="Google Shape;80;p22"/>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22"/>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2" name="Google Shape;82;p22"/>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3" name="Google Shape;83;p22"/>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84"/>
        <p:cNvGrpSpPr/>
        <p:nvPr/>
      </p:nvGrpSpPr>
      <p:grpSpPr>
        <a:xfrm>
          <a:off x="0" y="0"/>
          <a:ext cx="0" cy="0"/>
          <a:chOff x="0" y="0"/>
          <a:chExt cx="0" cy="0"/>
        </a:xfrm>
      </p:grpSpPr>
      <p:sp>
        <p:nvSpPr>
          <p:cNvPr id="85" name="Google Shape;85;p2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3"/>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7" name="Google Shape;87;p23"/>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8" name="Google Shape;88;p23"/>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89"/>
        <p:cNvGrpSpPr/>
        <p:nvPr/>
      </p:nvGrpSpPr>
      <p:grpSpPr>
        <a:xfrm>
          <a:off x="0" y="0"/>
          <a:ext cx="0" cy="0"/>
          <a:chOff x="0" y="0"/>
          <a:chExt cx="0" cy="0"/>
        </a:xfrm>
      </p:grpSpPr>
      <p:sp>
        <p:nvSpPr>
          <p:cNvPr id="90" name="Google Shape;90;p24"/>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4"/>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92" name="Google Shape;92;p24"/>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93"/>
        <p:cNvGrpSpPr/>
        <p:nvPr/>
      </p:nvGrpSpPr>
      <p:grpSpPr>
        <a:xfrm>
          <a:off x="0" y="0"/>
          <a:ext cx="0" cy="0"/>
          <a:chOff x="0" y="0"/>
          <a:chExt cx="0" cy="0"/>
        </a:xfrm>
      </p:grpSpPr>
      <p:sp>
        <p:nvSpPr>
          <p:cNvPr id="94" name="Google Shape;94;p2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25"/>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96" name="Google Shape;96;p25"/>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97" name="Google Shape;97;p25"/>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98" name="Google Shape;98;p25"/>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99"/>
        <p:cNvGrpSpPr/>
        <p:nvPr/>
      </p:nvGrpSpPr>
      <p:grpSpPr>
        <a:xfrm>
          <a:off x="0" y="0"/>
          <a:ext cx="0" cy="0"/>
          <a:chOff x="0" y="0"/>
          <a:chExt cx="0" cy="0"/>
        </a:xfrm>
      </p:grpSpPr>
      <p:sp>
        <p:nvSpPr>
          <p:cNvPr id="100" name="Google Shape;100;p26"/>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26"/>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2" name="Google Shape;102;p26"/>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3" name="Google Shape;103;p26"/>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4" name="Google Shape;104;p26"/>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5" name="Google Shape;105;p26"/>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6" name="Google Shape;106;p26"/>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2"/>
        <p:cNvGrpSpPr/>
        <p:nvPr/>
      </p:nvGrpSpPr>
      <p:grpSpPr>
        <a:xfrm>
          <a:off x="0" y="0"/>
          <a:ext cx="0" cy="0"/>
          <a:chOff x="0" y="0"/>
          <a:chExt cx="0" cy="0"/>
        </a:xfrm>
      </p:grpSpPr>
      <p:sp>
        <p:nvSpPr>
          <p:cNvPr id="13" name="Google Shape;13;p4"/>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4"/>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5"/>
        <p:cNvGrpSpPr/>
        <p:nvPr/>
      </p:nvGrpSpPr>
      <p:grpSpPr>
        <a:xfrm>
          <a:off x="0" y="0"/>
          <a:ext cx="0" cy="0"/>
          <a:chOff x="0" y="0"/>
          <a:chExt cx="0" cy="0"/>
        </a:xfrm>
      </p:grpSpPr>
      <p:sp>
        <p:nvSpPr>
          <p:cNvPr id="16" name="Google Shape;16;p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5"/>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8" name="Google Shape;18;p5"/>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
        <p:cNvGrpSpPr/>
        <p:nvPr/>
      </p:nvGrpSpPr>
      <p:grpSpPr>
        <a:xfrm>
          <a:off x="0" y="0"/>
          <a:ext cx="0" cy="0"/>
          <a:chOff x="0" y="0"/>
          <a:chExt cx="0" cy="0"/>
        </a:xfrm>
      </p:grpSpPr>
      <p:sp>
        <p:nvSpPr>
          <p:cNvPr id="20" name="Google Shape;20;p6"/>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1"/>
        <p:cNvGrpSpPr/>
        <p:nvPr/>
      </p:nvGrpSpPr>
      <p:grpSpPr>
        <a:xfrm>
          <a:off x="0" y="0"/>
          <a:ext cx="0" cy="0"/>
          <a:chOff x="0" y="0"/>
          <a:chExt cx="0" cy="0"/>
        </a:xfrm>
      </p:grpSpPr>
      <p:sp>
        <p:nvSpPr>
          <p:cNvPr id="22" name="Google Shape;22;p7"/>
          <p:cNvSpPr txBox="1">
            <a:spLocks noGrp="1"/>
          </p:cNvSpPr>
          <p:nvPr>
            <p:ph type="subTitle" idx="1"/>
          </p:nvPr>
        </p:nvSpPr>
        <p:spPr>
          <a:xfrm>
            <a:off x="609480" y="273600"/>
            <a:ext cx="10972440" cy="53078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3"/>
        <p:cNvGrpSpPr/>
        <p:nvPr/>
      </p:nvGrpSpPr>
      <p:grpSpPr>
        <a:xfrm>
          <a:off x="0" y="0"/>
          <a:ext cx="0" cy="0"/>
          <a:chOff x="0" y="0"/>
          <a:chExt cx="0" cy="0"/>
        </a:xfrm>
      </p:grpSpPr>
      <p:sp>
        <p:nvSpPr>
          <p:cNvPr id="24" name="Google Shape;24;p8"/>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8"/>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6" name="Google Shape;26;p8"/>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7" name="Google Shape;27;p8"/>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8"/>
        <p:cNvGrpSpPr/>
        <p:nvPr/>
      </p:nvGrpSpPr>
      <p:grpSpPr>
        <a:xfrm>
          <a:off x="0" y="0"/>
          <a:ext cx="0" cy="0"/>
          <a:chOff x="0" y="0"/>
          <a:chExt cx="0" cy="0"/>
        </a:xfrm>
      </p:grpSpPr>
      <p:sp>
        <p:nvSpPr>
          <p:cNvPr id="29" name="Google Shape;29;p9"/>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9"/>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1" name="Google Shape;31;p9"/>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2" name="Google Shape;32;p9"/>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3"/>
        <p:cNvGrpSpPr/>
        <p:nvPr/>
      </p:nvGrpSpPr>
      <p:grpSpPr>
        <a:xfrm>
          <a:off x="0" y="0"/>
          <a:ext cx="0" cy="0"/>
          <a:chOff x="0" y="0"/>
          <a:chExt cx="0" cy="0"/>
        </a:xfrm>
      </p:grpSpPr>
      <p:sp>
        <p:nvSpPr>
          <p:cNvPr id="34" name="Google Shape;34;p10"/>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0"/>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6" name="Google Shape;36;p10"/>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 name="Google Shape;37;p10"/>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7" name="Google Shape;7;p1"/>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58" name="Google Shape;58;p14"/>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chart" Target="../charts/char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 Id="rId9" Type="http://schemas.openxmlformats.org/officeDocument/2006/relationships/image" Target="../media/image24.jpe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8.jpe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42.jpeg"/><Relationship Id="rId4" Type="http://schemas.openxmlformats.org/officeDocument/2006/relationships/image" Target="../media/image41.jpe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chart" Target="../charts/chart3.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chart" Target="../charts/chart4.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7.gif"/></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
        <p:cNvGrpSpPr/>
        <p:nvPr/>
      </p:nvGrpSpPr>
      <p:grpSpPr>
        <a:xfrm>
          <a:off x="0" y="0"/>
          <a:ext cx="0" cy="0"/>
          <a:chOff x="0" y="0"/>
          <a:chExt cx="0" cy="0"/>
        </a:xfrm>
      </p:grpSpPr>
      <p:sp>
        <p:nvSpPr>
          <p:cNvPr id="111" name="Google Shape;111;p27"/>
          <p:cNvSpPr/>
          <p:nvPr/>
        </p:nvSpPr>
        <p:spPr>
          <a:xfrm>
            <a:off x="8610480" y="6356520"/>
            <a:ext cx="2741760" cy="363600"/>
          </a:xfrm>
          <a:prstGeom prst="rect">
            <a:avLst/>
          </a:prstGeom>
          <a:noFill/>
          <a:ln>
            <a:noFill/>
          </a:ln>
        </p:spPr>
        <p:txBody>
          <a:bodyPr spcFirstLastPara="1" wrap="square" lIns="90000" tIns="45000" rIns="90000" bIns="45000" anchor="ctr" anchorCtr="0">
            <a:noAutofit/>
          </a:bodyPr>
          <a:lstStyle/>
          <a:p>
            <a:pPr marL="0" marR="0" lvl="0" indent="0" algn="r" rtl="0">
              <a:lnSpc>
                <a:spcPct val="100000"/>
              </a:lnSpc>
              <a:spcBef>
                <a:spcPts val="0"/>
              </a:spcBef>
              <a:spcAft>
                <a:spcPts val="0"/>
              </a:spcAft>
              <a:buNone/>
            </a:pPr>
            <a:fld id="{00000000-1234-1234-1234-123412341234}" type="slidenum">
              <a:rPr lang="es-EC" sz="1200" b="0" i="0" u="none" strike="noStrike" cap="none">
                <a:solidFill>
                  <a:srgbClr val="8B8B8B"/>
                </a:solidFill>
                <a:latin typeface="Calibri"/>
                <a:ea typeface="Calibri"/>
                <a:cs typeface="Calibri"/>
                <a:sym typeface="Calibri"/>
              </a:rPr>
              <a:t>1</a:t>
            </a:fld>
            <a:endParaRPr sz="1200" b="0" i="0" u="none" strike="noStrike" cap="none">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28"/>
          <p:cNvPicPr preferRelativeResize="0"/>
          <p:nvPr/>
        </p:nvPicPr>
        <p:blipFill rotWithShape="1">
          <a:blip r:embed="rId3">
            <a:alphaModFix/>
          </a:blip>
          <a:srcRect/>
          <a:stretch/>
        </p:blipFill>
        <p:spPr>
          <a:xfrm>
            <a:off x="0" y="0"/>
            <a:ext cx="12190680" cy="6856560"/>
          </a:xfrm>
          <a:prstGeom prst="rect">
            <a:avLst/>
          </a:prstGeom>
          <a:noFill/>
          <a:ln>
            <a:noFill/>
          </a:ln>
        </p:spPr>
      </p:pic>
      <p:sp>
        <p:nvSpPr>
          <p:cNvPr id="117" name="Google Shape;117;p28"/>
          <p:cNvSpPr/>
          <p:nvPr/>
        </p:nvSpPr>
        <p:spPr>
          <a:xfrm>
            <a:off x="561987" y="2518117"/>
            <a:ext cx="11066705" cy="1550022"/>
          </a:xfrm>
          <a:prstGeom prst="rect">
            <a:avLst/>
          </a:prstGeom>
          <a:noFill/>
          <a:ln>
            <a:noFill/>
          </a:ln>
        </p:spPr>
        <p:txBody>
          <a:bodyPr spcFirstLastPara="1" wrap="square" lIns="90000" tIns="45000" rIns="90000" bIns="45000" anchor="b" anchorCtr="0">
            <a:noAutofit/>
          </a:bodyPr>
          <a:lstStyle/>
          <a:p>
            <a:pPr marL="0" marR="0" lvl="0" indent="0" algn="ctr" rtl="0">
              <a:lnSpc>
                <a:spcPct val="90000"/>
              </a:lnSpc>
              <a:spcBef>
                <a:spcPts val="0"/>
              </a:spcBef>
              <a:spcAft>
                <a:spcPts val="0"/>
              </a:spcAft>
              <a:buNone/>
            </a:pPr>
            <a:r>
              <a:rPr lang="es-MX" sz="8000" b="1" i="0" u="none" strike="noStrike" cap="none" dirty="0">
                <a:solidFill>
                  <a:srgbClr val="2F5597"/>
                </a:solidFill>
                <a:latin typeface="Times New Roman"/>
                <a:ea typeface="Times New Roman"/>
                <a:cs typeface="Times New Roman"/>
                <a:sym typeface="Times New Roman"/>
              </a:rPr>
              <a:t>Metodología</a:t>
            </a:r>
            <a:endParaRPr lang="es-EC" sz="4400" b="0" i="0" u="none" strike="noStrike" cap="none" dirty="0">
              <a:latin typeface="Arial"/>
              <a:ea typeface="Arial"/>
              <a:cs typeface="Arial"/>
              <a:sym typeface="Arial"/>
            </a:endParaRPr>
          </a:p>
        </p:txBody>
      </p:sp>
    </p:spTree>
    <p:extLst>
      <p:ext uri="{BB962C8B-B14F-4D97-AF65-F5344CB8AC3E}">
        <p14:creationId xmlns:p14="http://schemas.microsoft.com/office/powerpoint/2010/main" val="104669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30" descr="A close up of a logo&#10;&#10;Description automatically generated"/>
          <p:cNvPicPr preferRelativeResize="0"/>
          <p:nvPr/>
        </p:nvPicPr>
        <p:blipFill rotWithShape="1">
          <a:blip r:embed="rId3">
            <a:alphaModFix/>
          </a:blip>
          <a:srcRect/>
          <a:stretch/>
        </p:blipFill>
        <p:spPr>
          <a:xfrm>
            <a:off x="720" y="720"/>
            <a:ext cx="12190680" cy="6856560"/>
          </a:xfrm>
          <a:prstGeom prst="rect">
            <a:avLst/>
          </a:prstGeom>
          <a:noFill/>
          <a:ln>
            <a:noFill/>
          </a:ln>
        </p:spPr>
      </p:pic>
      <p:sp>
        <p:nvSpPr>
          <p:cNvPr id="132" name="Google Shape;132;p30"/>
          <p:cNvSpPr/>
          <p:nvPr/>
        </p:nvSpPr>
        <p:spPr>
          <a:xfrm>
            <a:off x="8610480" y="6356520"/>
            <a:ext cx="2741760" cy="363600"/>
          </a:xfrm>
          <a:prstGeom prst="rect">
            <a:avLst/>
          </a:prstGeom>
          <a:noFill/>
          <a:ln>
            <a:noFill/>
          </a:ln>
        </p:spPr>
        <p:txBody>
          <a:bodyPr spcFirstLastPara="1" wrap="square" lIns="90000" tIns="45000" rIns="90000" bIns="45000" anchor="ctr" anchorCtr="0">
            <a:noAutofit/>
          </a:bodyPr>
          <a:lstStyle/>
          <a:p>
            <a:pPr marL="0" marR="0" lvl="0" indent="0" algn="r" rtl="0">
              <a:lnSpc>
                <a:spcPct val="100000"/>
              </a:lnSpc>
              <a:spcBef>
                <a:spcPts val="0"/>
              </a:spcBef>
              <a:spcAft>
                <a:spcPts val="0"/>
              </a:spcAft>
              <a:buNone/>
            </a:pPr>
            <a:fld id="{00000000-1234-1234-1234-123412341234}" type="slidenum">
              <a:rPr lang="es-EC" sz="1200" b="0" i="0" u="none" strike="noStrike" cap="none">
                <a:solidFill>
                  <a:srgbClr val="8B8B8B"/>
                </a:solidFill>
                <a:latin typeface="Calibri"/>
                <a:ea typeface="Calibri"/>
                <a:cs typeface="Calibri"/>
                <a:sym typeface="Calibri"/>
              </a:rPr>
              <a:t>11</a:t>
            </a:fld>
            <a:endParaRPr sz="1200" b="0" i="0" u="none" strike="noStrike" cap="none">
              <a:latin typeface="Arial"/>
              <a:ea typeface="Arial"/>
              <a:cs typeface="Arial"/>
              <a:sym typeface="Arial"/>
            </a:endParaRPr>
          </a:p>
        </p:txBody>
      </p:sp>
      <p:sp>
        <p:nvSpPr>
          <p:cNvPr id="3" name="Google Shape;133;p30">
            <a:extLst>
              <a:ext uri="{FF2B5EF4-FFF2-40B4-BE49-F238E27FC236}">
                <a16:creationId xmlns:a16="http://schemas.microsoft.com/office/drawing/2014/main" id="{860D30C9-E46D-CEC4-78C5-FD7978467177}"/>
              </a:ext>
            </a:extLst>
          </p:cNvPr>
          <p:cNvSpPr/>
          <p:nvPr/>
        </p:nvSpPr>
        <p:spPr>
          <a:xfrm>
            <a:off x="2738880" y="291388"/>
            <a:ext cx="8613360" cy="689400"/>
          </a:xfrm>
          <a:prstGeom prst="rect">
            <a:avLst/>
          </a:prstGeom>
          <a:noFill/>
          <a:ln>
            <a:noFill/>
          </a:ln>
        </p:spPr>
        <p:txBody>
          <a:bodyPr spcFirstLastPara="1" wrap="square" lIns="90000" tIns="45000" rIns="90000" bIns="45000" anchor="t" anchorCtr="0">
            <a:noAutofit/>
          </a:bodyPr>
          <a:lstStyle/>
          <a:p>
            <a:pPr marL="0" marR="0" lvl="0" indent="0" algn="l" rtl="0">
              <a:lnSpc>
                <a:spcPct val="90000"/>
              </a:lnSpc>
              <a:spcBef>
                <a:spcPts val="0"/>
              </a:spcBef>
              <a:spcAft>
                <a:spcPts val="0"/>
              </a:spcAft>
              <a:buNone/>
            </a:pPr>
            <a:r>
              <a:rPr lang="es-MX" sz="4400" b="1" dirty="0">
                <a:latin typeface="Times New Roman"/>
                <a:cs typeface="Times New Roman"/>
                <a:sym typeface="Times New Roman"/>
              </a:rPr>
              <a:t>4. Metodología</a:t>
            </a:r>
            <a:endParaRPr sz="4400" b="0" i="0" u="none" strike="noStrike" cap="none" dirty="0">
              <a:latin typeface="Arial"/>
              <a:ea typeface="Arial"/>
              <a:cs typeface="Arial"/>
              <a:sym typeface="Arial"/>
            </a:endParaRPr>
          </a:p>
        </p:txBody>
      </p:sp>
      <p:sp>
        <p:nvSpPr>
          <p:cNvPr id="4" name="Google Shape;134;p30">
            <a:extLst>
              <a:ext uri="{FF2B5EF4-FFF2-40B4-BE49-F238E27FC236}">
                <a16:creationId xmlns:a16="http://schemas.microsoft.com/office/drawing/2014/main" id="{A4450EA6-E84D-4324-D17B-9062002BCC15}"/>
              </a:ext>
            </a:extLst>
          </p:cNvPr>
          <p:cNvSpPr/>
          <p:nvPr/>
        </p:nvSpPr>
        <p:spPr>
          <a:xfrm>
            <a:off x="838920" y="1271456"/>
            <a:ext cx="10514160" cy="4006800"/>
          </a:xfrm>
          <a:prstGeom prst="rect">
            <a:avLst/>
          </a:prstGeom>
          <a:noFill/>
          <a:ln>
            <a:noFill/>
          </a:ln>
        </p:spPr>
        <p:txBody>
          <a:bodyPr spcFirstLastPara="1" wrap="square" lIns="90000" tIns="45000" rIns="90000" bIns="45000" anchor="t" anchorCtr="0">
            <a:noAutofit/>
          </a:bodyPr>
          <a:lstStyle/>
          <a:p>
            <a:pPr marL="1440" marR="0" lvl="0" algn="l" rtl="0">
              <a:lnSpc>
                <a:spcPct val="90000"/>
              </a:lnSpc>
              <a:spcBef>
                <a:spcPts val="0"/>
              </a:spcBef>
              <a:spcAft>
                <a:spcPts val="0"/>
              </a:spcAft>
              <a:buClr>
                <a:srgbClr val="000000"/>
              </a:buClr>
              <a:buSzPts val="2800"/>
            </a:pPr>
            <a:r>
              <a:rPr lang="es-MX" sz="2800" b="1" i="0" u="none" strike="noStrike" cap="none" dirty="0">
                <a:solidFill>
                  <a:srgbClr val="000000"/>
                </a:solidFill>
                <a:latin typeface="Times New Roman"/>
                <a:ea typeface="Times New Roman"/>
                <a:cs typeface="Times New Roman"/>
                <a:sym typeface="Times New Roman"/>
              </a:rPr>
              <a:t>Revisión Sistemática de Literatura</a:t>
            </a:r>
          </a:p>
          <a:p>
            <a:pPr marL="1440" marR="0" lvl="0" algn="l" rtl="0">
              <a:lnSpc>
                <a:spcPct val="90000"/>
              </a:lnSpc>
              <a:spcBef>
                <a:spcPts val="0"/>
              </a:spcBef>
              <a:spcAft>
                <a:spcPts val="0"/>
              </a:spcAft>
              <a:buClr>
                <a:srgbClr val="000000"/>
              </a:buClr>
              <a:buSzPts val="2800"/>
            </a:pPr>
            <a:endParaRPr lang="es-MX" sz="2800" b="1" i="0" u="none" strike="noStrike" cap="none" dirty="0">
              <a:solidFill>
                <a:srgbClr val="000000"/>
              </a:solidFill>
              <a:latin typeface="Times New Roman"/>
              <a:ea typeface="Times New Roman"/>
              <a:cs typeface="Times New Roman"/>
              <a:sym typeface="Times New Roman"/>
            </a:endParaRPr>
          </a:p>
          <a:p>
            <a:pPr marL="0" marR="0" lvl="0" indent="0" algn="l" rtl="0">
              <a:lnSpc>
                <a:spcPct val="90000"/>
              </a:lnSpc>
              <a:spcBef>
                <a:spcPts val="1001"/>
              </a:spcBef>
              <a:spcAft>
                <a:spcPts val="0"/>
              </a:spcAft>
              <a:buNone/>
            </a:pPr>
            <a:endParaRPr sz="2800" b="0" i="0" u="none" strike="noStrike" cap="none" dirty="0">
              <a:latin typeface="Arial"/>
              <a:ea typeface="Arial"/>
              <a:cs typeface="Arial"/>
              <a:sym typeface="Arial"/>
            </a:endParaRPr>
          </a:p>
        </p:txBody>
      </p:sp>
      <p:pic>
        <p:nvPicPr>
          <p:cNvPr id="6" name="Imagen 5">
            <a:extLst>
              <a:ext uri="{FF2B5EF4-FFF2-40B4-BE49-F238E27FC236}">
                <a16:creationId xmlns:a16="http://schemas.microsoft.com/office/drawing/2014/main" id="{683BBC45-EF04-C59A-8480-2E8B40E12A20}"/>
              </a:ext>
            </a:extLst>
          </p:cNvPr>
          <p:cNvPicPr>
            <a:picLocks noChangeAspect="1"/>
          </p:cNvPicPr>
          <p:nvPr/>
        </p:nvPicPr>
        <p:blipFill>
          <a:blip r:embed="rId4"/>
          <a:stretch>
            <a:fillRect/>
          </a:stretch>
        </p:blipFill>
        <p:spPr>
          <a:xfrm>
            <a:off x="2307467" y="1804987"/>
            <a:ext cx="6918275" cy="4131579"/>
          </a:xfrm>
          <a:prstGeom prst="rect">
            <a:avLst/>
          </a:prstGeom>
        </p:spPr>
      </p:pic>
    </p:spTree>
    <p:extLst>
      <p:ext uri="{BB962C8B-B14F-4D97-AF65-F5344CB8AC3E}">
        <p14:creationId xmlns:p14="http://schemas.microsoft.com/office/powerpoint/2010/main" val="764546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30" descr="A close up of a logo&#10;&#10;Description automatically generated"/>
          <p:cNvPicPr preferRelativeResize="0"/>
          <p:nvPr/>
        </p:nvPicPr>
        <p:blipFill rotWithShape="1">
          <a:blip r:embed="rId3">
            <a:alphaModFix/>
          </a:blip>
          <a:srcRect/>
          <a:stretch/>
        </p:blipFill>
        <p:spPr>
          <a:xfrm>
            <a:off x="720" y="720"/>
            <a:ext cx="12190680" cy="6856560"/>
          </a:xfrm>
          <a:prstGeom prst="rect">
            <a:avLst/>
          </a:prstGeom>
          <a:noFill/>
          <a:ln>
            <a:noFill/>
          </a:ln>
        </p:spPr>
      </p:pic>
      <p:sp>
        <p:nvSpPr>
          <p:cNvPr id="132" name="Google Shape;132;p30"/>
          <p:cNvSpPr/>
          <p:nvPr/>
        </p:nvSpPr>
        <p:spPr>
          <a:xfrm>
            <a:off x="8610480" y="6356520"/>
            <a:ext cx="2741760" cy="363600"/>
          </a:xfrm>
          <a:prstGeom prst="rect">
            <a:avLst/>
          </a:prstGeom>
          <a:noFill/>
          <a:ln>
            <a:noFill/>
          </a:ln>
        </p:spPr>
        <p:txBody>
          <a:bodyPr spcFirstLastPara="1" wrap="square" lIns="90000" tIns="45000" rIns="90000" bIns="45000" anchor="ctr" anchorCtr="0">
            <a:noAutofit/>
          </a:bodyPr>
          <a:lstStyle/>
          <a:p>
            <a:pPr marL="0" marR="0" lvl="0" indent="0" algn="r" rtl="0">
              <a:lnSpc>
                <a:spcPct val="100000"/>
              </a:lnSpc>
              <a:spcBef>
                <a:spcPts val="0"/>
              </a:spcBef>
              <a:spcAft>
                <a:spcPts val="0"/>
              </a:spcAft>
              <a:buNone/>
            </a:pPr>
            <a:fld id="{00000000-1234-1234-1234-123412341234}" type="slidenum">
              <a:rPr lang="es-EC" sz="1200" b="0" i="0" u="none" strike="noStrike" cap="none">
                <a:solidFill>
                  <a:srgbClr val="8B8B8B"/>
                </a:solidFill>
                <a:latin typeface="Calibri"/>
                <a:ea typeface="Calibri"/>
                <a:cs typeface="Calibri"/>
                <a:sym typeface="Calibri"/>
              </a:rPr>
              <a:t>12</a:t>
            </a:fld>
            <a:endParaRPr sz="1200" b="0" i="0" u="none" strike="noStrike" cap="none">
              <a:latin typeface="Arial"/>
              <a:ea typeface="Arial"/>
              <a:cs typeface="Arial"/>
              <a:sym typeface="Arial"/>
            </a:endParaRPr>
          </a:p>
        </p:txBody>
      </p:sp>
      <p:sp>
        <p:nvSpPr>
          <p:cNvPr id="3" name="Google Shape;133;p30">
            <a:extLst>
              <a:ext uri="{FF2B5EF4-FFF2-40B4-BE49-F238E27FC236}">
                <a16:creationId xmlns:a16="http://schemas.microsoft.com/office/drawing/2014/main" id="{860D30C9-E46D-CEC4-78C5-FD7978467177}"/>
              </a:ext>
            </a:extLst>
          </p:cNvPr>
          <p:cNvSpPr/>
          <p:nvPr/>
        </p:nvSpPr>
        <p:spPr>
          <a:xfrm>
            <a:off x="2738880" y="291388"/>
            <a:ext cx="8613360" cy="689400"/>
          </a:xfrm>
          <a:prstGeom prst="rect">
            <a:avLst/>
          </a:prstGeom>
          <a:noFill/>
          <a:ln>
            <a:noFill/>
          </a:ln>
        </p:spPr>
        <p:txBody>
          <a:bodyPr spcFirstLastPara="1" wrap="square" lIns="90000" tIns="45000" rIns="90000" bIns="45000" anchor="t" anchorCtr="0">
            <a:noAutofit/>
          </a:bodyPr>
          <a:lstStyle/>
          <a:p>
            <a:pPr marL="0" marR="0" lvl="0" indent="0" algn="l" rtl="0">
              <a:lnSpc>
                <a:spcPct val="90000"/>
              </a:lnSpc>
              <a:spcBef>
                <a:spcPts val="0"/>
              </a:spcBef>
              <a:spcAft>
                <a:spcPts val="0"/>
              </a:spcAft>
              <a:buNone/>
            </a:pPr>
            <a:r>
              <a:rPr lang="es-MX" sz="4400" b="1" dirty="0">
                <a:latin typeface="Times New Roman"/>
                <a:cs typeface="Times New Roman"/>
                <a:sym typeface="Times New Roman"/>
              </a:rPr>
              <a:t>4. Metodología</a:t>
            </a:r>
            <a:endParaRPr sz="4400" b="0" i="0" u="none" strike="noStrike" cap="none" dirty="0">
              <a:latin typeface="Arial"/>
              <a:ea typeface="Arial"/>
              <a:cs typeface="Arial"/>
              <a:sym typeface="Arial"/>
            </a:endParaRPr>
          </a:p>
        </p:txBody>
      </p:sp>
      <p:sp>
        <p:nvSpPr>
          <p:cNvPr id="4" name="Google Shape;134;p30">
            <a:extLst>
              <a:ext uri="{FF2B5EF4-FFF2-40B4-BE49-F238E27FC236}">
                <a16:creationId xmlns:a16="http://schemas.microsoft.com/office/drawing/2014/main" id="{A4450EA6-E84D-4324-D17B-9062002BCC15}"/>
              </a:ext>
            </a:extLst>
          </p:cNvPr>
          <p:cNvSpPr/>
          <p:nvPr/>
        </p:nvSpPr>
        <p:spPr>
          <a:xfrm>
            <a:off x="838920" y="1271456"/>
            <a:ext cx="10514160" cy="4006800"/>
          </a:xfrm>
          <a:prstGeom prst="rect">
            <a:avLst/>
          </a:prstGeom>
          <a:noFill/>
          <a:ln>
            <a:noFill/>
          </a:ln>
        </p:spPr>
        <p:txBody>
          <a:bodyPr spcFirstLastPara="1" wrap="square" lIns="90000" tIns="45000" rIns="90000" bIns="45000" anchor="t" anchorCtr="0">
            <a:noAutofit/>
          </a:bodyPr>
          <a:lstStyle/>
          <a:p>
            <a:pPr marL="1440" marR="0" lvl="0" algn="l" rtl="0">
              <a:lnSpc>
                <a:spcPct val="90000"/>
              </a:lnSpc>
              <a:spcBef>
                <a:spcPts val="0"/>
              </a:spcBef>
              <a:spcAft>
                <a:spcPts val="0"/>
              </a:spcAft>
              <a:buClr>
                <a:srgbClr val="000000"/>
              </a:buClr>
              <a:buSzPts val="2800"/>
            </a:pPr>
            <a:r>
              <a:rPr lang="es-MX" sz="2800" b="1" i="0" u="none" strike="noStrike" cap="none" dirty="0">
                <a:solidFill>
                  <a:srgbClr val="000000"/>
                </a:solidFill>
                <a:latin typeface="Times New Roman"/>
                <a:ea typeface="Times New Roman"/>
                <a:cs typeface="Times New Roman"/>
                <a:sym typeface="Times New Roman"/>
              </a:rPr>
              <a:t>Metodología XP</a:t>
            </a:r>
          </a:p>
          <a:p>
            <a:pPr marL="1440" marR="0" lvl="0" algn="l" rtl="0">
              <a:lnSpc>
                <a:spcPct val="90000"/>
              </a:lnSpc>
              <a:spcBef>
                <a:spcPts val="0"/>
              </a:spcBef>
              <a:spcAft>
                <a:spcPts val="0"/>
              </a:spcAft>
              <a:buClr>
                <a:srgbClr val="000000"/>
              </a:buClr>
              <a:buSzPts val="2800"/>
            </a:pPr>
            <a:endParaRPr lang="es-MX" sz="2800" b="1" i="0" u="none" strike="noStrike" cap="none" dirty="0">
              <a:solidFill>
                <a:srgbClr val="000000"/>
              </a:solidFill>
              <a:latin typeface="Times New Roman"/>
              <a:ea typeface="Times New Roman"/>
              <a:cs typeface="Times New Roman"/>
              <a:sym typeface="Times New Roman"/>
            </a:endParaRPr>
          </a:p>
          <a:p>
            <a:pPr marL="0" marR="0" lvl="0" indent="0" algn="l" rtl="0">
              <a:lnSpc>
                <a:spcPct val="90000"/>
              </a:lnSpc>
              <a:spcBef>
                <a:spcPts val="1001"/>
              </a:spcBef>
              <a:spcAft>
                <a:spcPts val="0"/>
              </a:spcAft>
              <a:buNone/>
            </a:pPr>
            <a:endParaRPr sz="2800" b="0" i="0" u="none" strike="noStrike" cap="none" dirty="0">
              <a:latin typeface="Arial"/>
              <a:ea typeface="Arial"/>
              <a:cs typeface="Arial"/>
              <a:sym typeface="Arial"/>
            </a:endParaRPr>
          </a:p>
        </p:txBody>
      </p:sp>
      <p:pic>
        <p:nvPicPr>
          <p:cNvPr id="8194" name="Picture 2" descr="Ingeniería de Software: Metodología XP">
            <a:extLst>
              <a:ext uri="{FF2B5EF4-FFF2-40B4-BE49-F238E27FC236}">
                <a16:creationId xmlns:a16="http://schemas.microsoft.com/office/drawing/2014/main" id="{BE3B4446-1D11-41D0-384B-50C0E17387D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07" t="19446" b="2679"/>
          <a:stretch/>
        </p:blipFill>
        <p:spPr bwMode="auto">
          <a:xfrm>
            <a:off x="2339852" y="1717480"/>
            <a:ext cx="8052863" cy="4849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4673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30" descr="A close up of a logo&#10;&#10;Description automatically generated"/>
          <p:cNvPicPr preferRelativeResize="0"/>
          <p:nvPr/>
        </p:nvPicPr>
        <p:blipFill rotWithShape="1">
          <a:blip r:embed="rId3">
            <a:alphaModFix/>
          </a:blip>
          <a:srcRect/>
          <a:stretch/>
        </p:blipFill>
        <p:spPr>
          <a:xfrm>
            <a:off x="720" y="720"/>
            <a:ext cx="12190680" cy="6856560"/>
          </a:xfrm>
          <a:prstGeom prst="rect">
            <a:avLst/>
          </a:prstGeom>
          <a:noFill/>
          <a:ln>
            <a:noFill/>
          </a:ln>
        </p:spPr>
      </p:pic>
      <p:sp>
        <p:nvSpPr>
          <p:cNvPr id="132" name="Google Shape;132;p30"/>
          <p:cNvSpPr/>
          <p:nvPr/>
        </p:nvSpPr>
        <p:spPr>
          <a:xfrm>
            <a:off x="8610480" y="6356520"/>
            <a:ext cx="2741760" cy="363600"/>
          </a:xfrm>
          <a:prstGeom prst="rect">
            <a:avLst/>
          </a:prstGeom>
          <a:noFill/>
          <a:ln>
            <a:noFill/>
          </a:ln>
        </p:spPr>
        <p:txBody>
          <a:bodyPr spcFirstLastPara="1" wrap="square" lIns="90000" tIns="45000" rIns="90000" bIns="45000" anchor="ctr" anchorCtr="0">
            <a:noAutofit/>
          </a:bodyPr>
          <a:lstStyle/>
          <a:p>
            <a:pPr marL="0" marR="0" lvl="0" indent="0" algn="r" rtl="0">
              <a:lnSpc>
                <a:spcPct val="100000"/>
              </a:lnSpc>
              <a:spcBef>
                <a:spcPts val="0"/>
              </a:spcBef>
              <a:spcAft>
                <a:spcPts val="0"/>
              </a:spcAft>
              <a:buNone/>
            </a:pPr>
            <a:fld id="{00000000-1234-1234-1234-123412341234}" type="slidenum">
              <a:rPr lang="es-EC" sz="1200" b="0" i="0" u="none" strike="noStrike" cap="none">
                <a:solidFill>
                  <a:srgbClr val="8B8B8B"/>
                </a:solidFill>
                <a:latin typeface="Calibri"/>
                <a:ea typeface="Calibri"/>
                <a:cs typeface="Calibri"/>
                <a:sym typeface="Calibri"/>
              </a:rPr>
              <a:t>13</a:t>
            </a:fld>
            <a:endParaRPr sz="1200" b="0" i="0" u="none" strike="noStrike" cap="none">
              <a:latin typeface="Arial"/>
              <a:ea typeface="Arial"/>
              <a:cs typeface="Arial"/>
              <a:sym typeface="Arial"/>
            </a:endParaRPr>
          </a:p>
        </p:txBody>
      </p:sp>
      <p:sp>
        <p:nvSpPr>
          <p:cNvPr id="3" name="Google Shape;133;p30">
            <a:extLst>
              <a:ext uri="{FF2B5EF4-FFF2-40B4-BE49-F238E27FC236}">
                <a16:creationId xmlns:a16="http://schemas.microsoft.com/office/drawing/2014/main" id="{860D30C9-E46D-CEC4-78C5-FD7978467177}"/>
              </a:ext>
            </a:extLst>
          </p:cNvPr>
          <p:cNvSpPr/>
          <p:nvPr/>
        </p:nvSpPr>
        <p:spPr>
          <a:xfrm>
            <a:off x="2738880" y="291388"/>
            <a:ext cx="8613360" cy="689400"/>
          </a:xfrm>
          <a:prstGeom prst="rect">
            <a:avLst/>
          </a:prstGeom>
          <a:noFill/>
          <a:ln>
            <a:noFill/>
          </a:ln>
        </p:spPr>
        <p:txBody>
          <a:bodyPr spcFirstLastPara="1" wrap="square" lIns="90000" tIns="45000" rIns="90000" bIns="45000" anchor="t" anchorCtr="0">
            <a:noAutofit/>
          </a:bodyPr>
          <a:lstStyle/>
          <a:p>
            <a:pPr marL="0" marR="0" lvl="0" indent="0" algn="l" rtl="0">
              <a:lnSpc>
                <a:spcPct val="90000"/>
              </a:lnSpc>
              <a:spcBef>
                <a:spcPts val="0"/>
              </a:spcBef>
              <a:spcAft>
                <a:spcPts val="0"/>
              </a:spcAft>
              <a:buNone/>
            </a:pPr>
            <a:r>
              <a:rPr lang="es-MX" sz="4400" b="1" dirty="0">
                <a:latin typeface="Times New Roman"/>
                <a:cs typeface="Times New Roman"/>
                <a:sym typeface="Times New Roman"/>
              </a:rPr>
              <a:t>4. Metodología</a:t>
            </a:r>
            <a:endParaRPr sz="4400" b="0" i="0" u="none" strike="noStrike" cap="none" dirty="0">
              <a:latin typeface="Arial"/>
              <a:ea typeface="Arial"/>
              <a:cs typeface="Arial"/>
              <a:sym typeface="Arial"/>
            </a:endParaRPr>
          </a:p>
        </p:txBody>
      </p:sp>
      <p:sp>
        <p:nvSpPr>
          <p:cNvPr id="4" name="Google Shape;134;p30">
            <a:extLst>
              <a:ext uri="{FF2B5EF4-FFF2-40B4-BE49-F238E27FC236}">
                <a16:creationId xmlns:a16="http://schemas.microsoft.com/office/drawing/2014/main" id="{A4450EA6-E84D-4324-D17B-9062002BCC15}"/>
              </a:ext>
            </a:extLst>
          </p:cNvPr>
          <p:cNvSpPr/>
          <p:nvPr/>
        </p:nvSpPr>
        <p:spPr>
          <a:xfrm>
            <a:off x="838920" y="1271456"/>
            <a:ext cx="10514160" cy="4006800"/>
          </a:xfrm>
          <a:prstGeom prst="rect">
            <a:avLst/>
          </a:prstGeom>
          <a:noFill/>
          <a:ln>
            <a:noFill/>
          </a:ln>
        </p:spPr>
        <p:txBody>
          <a:bodyPr spcFirstLastPara="1" wrap="square" lIns="90000" tIns="45000" rIns="90000" bIns="45000" anchor="t" anchorCtr="0">
            <a:noAutofit/>
          </a:bodyPr>
          <a:lstStyle/>
          <a:p>
            <a:pPr marL="1440" marR="0" lvl="0" algn="l" rtl="0">
              <a:lnSpc>
                <a:spcPct val="90000"/>
              </a:lnSpc>
              <a:spcBef>
                <a:spcPts val="0"/>
              </a:spcBef>
              <a:spcAft>
                <a:spcPts val="0"/>
              </a:spcAft>
              <a:buClr>
                <a:srgbClr val="000000"/>
              </a:buClr>
              <a:buSzPts val="2800"/>
            </a:pPr>
            <a:r>
              <a:rPr lang="es-MX" sz="2800" b="1" i="0" u="none" strike="noStrike" cap="none" dirty="0">
                <a:solidFill>
                  <a:srgbClr val="000000"/>
                </a:solidFill>
                <a:latin typeface="Times New Roman"/>
                <a:ea typeface="Times New Roman"/>
                <a:cs typeface="Times New Roman"/>
                <a:sym typeface="Times New Roman"/>
              </a:rPr>
              <a:t>Experimentación</a:t>
            </a:r>
          </a:p>
          <a:p>
            <a:pPr marL="1440" marR="0" lvl="0" algn="l" rtl="0">
              <a:lnSpc>
                <a:spcPct val="90000"/>
              </a:lnSpc>
              <a:spcBef>
                <a:spcPts val="0"/>
              </a:spcBef>
              <a:spcAft>
                <a:spcPts val="0"/>
              </a:spcAft>
              <a:buClr>
                <a:srgbClr val="000000"/>
              </a:buClr>
              <a:buSzPts val="2800"/>
            </a:pPr>
            <a:endParaRPr lang="es-MX" sz="2800" b="1" i="0" u="none" strike="noStrike" cap="none" dirty="0">
              <a:solidFill>
                <a:srgbClr val="000000"/>
              </a:solidFill>
              <a:latin typeface="Times New Roman"/>
              <a:ea typeface="Times New Roman"/>
              <a:cs typeface="Times New Roman"/>
              <a:sym typeface="Times New Roman"/>
            </a:endParaRPr>
          </a:p>
          <a:p>
            <a:pPr marL="0" marR="0" lvl="0" indent="0" algn="l" rtl="0">
              <a:lnSpc>
                <a:spcPct val="90000"/>
              </a:lnSpc>
              <a:spcBef>
                <a:spcPts val="1001"/>
              </a:spcBef>
              <a:spcAft>
                <a:spcPts val="0"/>
              </a:spcAft>
              <a:buNone/>
            </a:pPr>
            <a:endParaRPr sz="2800" b="0" i="0" u="none" strike="noStrike" cap="none" dirty="0">
              <a:latin typeface="Arial"/>
              <a:ea typeface="Arial"/>
              <a:cs typeface="Arial"/>
              <a:sym typeface="Arial"/>
            </a:endParaRPr>
          </a:p>
        </p:txBody>
      </p:sp>
      <p:pic>
        <p:nvPicPr>
          <p:cNvPr id="5" name="Imagen 4">
            <a:extLst>
              <a:ext uri="{FF2B5EF4-FFF2-40B4-BE49-F238E27FC236}">
                <a16:creationId xmlns:a16="http://schemas.microsoft.com/office/drawing/2014/main" id="{E62BD89B-1E3A-CA18-1DC9-A7EC50135898}"/>
              </a:ext>
            </a:extLst>
          </p:cNvPr>
          <p:cNvPicPr>
            <a:picLocks noChangeAspect="1"/>
          </p:cNvPicPr>
          <p:nvPr/>
        </p:nvPicPr>
        <p:blipFill>
          <a:blip r:embed="rId4"/>
          <a:stretch>
            <a:fillRect/>
          </a:stretch>
        </p:blipFill>
        <p:spPr>
          <a:xfrm>
            <a:off x="3933641" y="980788"/>
            <a:ext cx="4676839" cy="5726504"/>
          </a:xfrm>
          <a:prstGeom prst="rect">
            <a:avLst/>
          </a:prstGeom>
        </p:spPr>
      </p:pic>
    </p:spTree>
    <p:extLst>
      <p:ext uri="{BB962C8B-B14F-4D97-AF65-F5344CB8AC3E}">
        <p14:creationId xmlns:p14="http://schemas.microsoft.com/office/powerpoint/2010/main" val="2494185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28"/>
          <p:cNvPicPr preferRelativeResize="0"/>
          <p:nvPr/>
        </p:nvPicPr>
        <p:blipFill rotWithShape="1">
          <a:blip r:embed="rId3">
            <a:alphaModFix/>
          </a:blip>
          <a:srcRect/>
          <a:stretch/>
        </p:blipFill>
        <p:spPr>
          <a:xfrm>
            <a:off x="0" y="0"/>
            <a:ext cx="12190680" cy="6856560"/>
          </a:xfrm>
          <a:prstGeom prst="rect">
            <a:avLst/>
          </a:prstGeom>
          <a:noFill/>
          <a:ln>
            <a:noFill/>
          </a:ln>
        </p:spPr>
      </p:pic>
      <p:sp>
        <p:nvSpPr>
          <p:cNvPr id="117" name="Google Shape;117;p28"/>
          <p:cNvSpPr/>
          <p:nvPr/>
        </p:nvSpPr>
        <p:spPr>
          <a:xfrm>
            <a:off x="561987" y="2518117"/>
            <a:ext cx="11066705" cy="1550022"/>
          </a:xfrm>
          <a:prstGeom prst="rect">
            <a:avLst/>
          </a:prstGeom>
          <a:noFill/>
          <a:ln>
            <a:noFill/>
          </a:ln>
        </p:spPr>
        <p:txBody>
          <a:bodyPr spcFirstLastPara="1" wrap="square" lIns="90000" tIns="45000" rIns="90000" bIns="45000" anchor="b" anchorCtr="0">
            <a:noAutofit/>
          </a:bodyPr>
          <a:lstStyle/>
          <a:p>
            <a:pPr marL="0" marR="0" lvl="0" indent="0" algn="ctr" rtl="0">
              <a:lnSpc>
                <a:spcPct val="90000"/>
              </a:lnSpc>
              <a:spcBef>
                <a:spcPts val="0"/>
              </a:spcBef>
              <a:spcAft>
                <a:spcPts val="0"/>
              </a:spcAft>
              <a:buNone/>
            </a:pPr>
            <a:r>
              <a:rPr lang="es-MX" sz="8000" b="1" i="0" u="none" strike="noStrike" cap="none" dirty="0">
                <a:solidFill>
                  <a:srgbClr val="2F5597"/>
                </a:solidFill>
                <a:latin typeface="Times New Roman"/>
                <a:ea typeface="Times New Roman"/>
                <a:cs typeface="Times New Roman"/>
                <a:sym typeface="Times New Roman"/>
              </a:rPr>
              <a:t>Resultados</a:t>
            </a:r>
            <a:endParaRPr lang="es-EC" sz="4400" b="0" i="0" u="none" strike="noStrike" cap="none" dirty="0">
              <a:latin typeface="Arial"/>
              <a:ea typeface="Arial"/>
              <a:cs typeface="Arial"/>
              <a:sym typeface="Arial"/>
            </a:endParaRPr>
          </a:p>
        </p:txBody>
      </p:sp>
    </p:spTree>
    <p:extLst>
      <p:ext uri="{BB962C8B-B14F-4D97-AF65-F5344CB8AC3E}">
        <p14:creationId xmlns:p14="http://schemas.microsoft.com/office/powerpoint/2010/main" val="18567141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30" descr="A close up of a logo&#10;&#10;Description automatically generated"/>
          <p:cNvPicPr preferRelativeResize="0"/>
          <p:nvPr/>
        </p:nvPicPr>
        <p:blipFill rotWithShape="1">
          <a:blip r:embed="rId3">
            <a:alphaModFix/>
          </a:blip>
          <a:srcRect/>
          <a:stretch/>
        </p:blipFill>
        <p:spPr>
          <a:xfrm>
            <a:off x="720" y="720"/>
            <a:ext cx="12190680" cy="6856560"/>
          </a:xfrm>
          <a:prstGeom prst="rect">
            <a:avLst/>
          </a:prstGeom>
          <a:noFill/>
          <a:ln>
            <a:noFill/>
          </a:ln>
        </p:spPr>
      </p:pic>
      <p:sp>
        <p:nvSpPr>
          <p:cNvPr id="132" name="Google Shape;132;p30"/>
          <p:cNvSpPr/>
          <p:nvPr/>
        </p:nvSpPr>
        <p:spPr>
          <a:xfrm>
            <a:off x="8610480" y="6356520"/>
            <a:ext cx="2741760" cy="363600"/>
          </a:xfrm>
          <a:prstGeom prst="rect">
            <a:avLst/>
          </a:prstGeom>
          <a:noFill/>
          <a:ln>
            <a:noFill/>
          </a:ln>
        </p:spPr>
        <p:txBody>
          <a:bodyPr spcFirstLastPara="1" wrap="square" lIns="90000" tIns="45000" rIns="90000" bIns="45000" anchor="ctr" anchorCtr="0">
            <a:noAutofit/>
          </a:bodyPr>
          <a:lstStyle/>
          <a:p>
            <a:pPr marL="0" marR="0" lvl="0" indent="0" algn="r" rtl="0">
              <a:lnSpc>
                <a:spcPct val="100000"/>
              </a:lnSpc>
              <a:spcBef>
                <a:spcPts val="0"/>
              </a:spcBef>
              <a:spcAft>
                <a:spcPts val="0"/>
              </a:spcAft>
              <a:buNone/>
            </a:pPr>
            <a:fld id="{00000000-1234-1234-1234-123412341234}" type="slidenum">
              <a:rPr lang="es-EC" sz="1200" b="0" i="0" u="none" strike="noStrike" cap="none">
                <a:solidFill>
                  <a:srgbClr val="8B8B8B"/>
                </a:solidFill>
                <a:latin typeface="Calibri"/>
                <a:ea typeface="Calibri"/>
                <a:cs typeface="Calibri"/>
                <a:sym typeface="Calibri"/>
              </a:rPr>
              <a:t>15</a:t>
            </a:fld>
            <a:endParaRPr sz="1200" b="0" i="0" u="none" strike="noStrike" cap="none">
              <a:latin typeface="Arial"/>
              <a:ea typeface="Arial"/>
              <a:cs typeface="Arial"/>
              <a:sym typeface="Arial"/>
            </a:endParaRPr>
          </a:p>
        </p:txBody>
      </p:sp>
      <p:sp>
        <p:nvSpPr>
          <p:cNvPr id="133" name="Google Shape;133;p30"/>
          <p:cNvSpPr/>
          <p:nvPr/>
        </p:nvSpPr>
        <p:spPr>
          <a:xfrm>
            <a:off x="2738880" y="313017"/>
            <a:ext cx="8613360" cy="689400"/>
          </a:xfrm>
          <a:prstGeom prst="rect">
            <a:avLst/>
          </a:prstGeom>
          <a:noFill/>
          <a:ln>
            <a:noFill/>
          </a:ln>
        </p:spPr>
        <p:txBody>
          <a:bodyPr spcFirstLastPara="1" wrap="square" lIns="90000" tIns="45000" rIns="90000" bIns="45000" anchor="t" anchorCtr="0">
            <a:noAutofit/>
          </a:bodyPr>
          <a:lstStyle/>
          <a:p>
            <a:pPr marL="0" marR="0" lvl="0" indent="0" algn="l" rtl="0">
              <a:lnSpc>
                <a:spcPct val="90000"/>
              </a:lnSpc>
              <a:spcBef>
                <a:spcPts val="0"/>
              </a:spcBef>
              <a:spcAft>
                <a:spcPts val="0"/>
              </a:spcAft>
              <a:buNone/>
            </a:pPr>
            <a:r>
              <a:rPr lang="es-MX" sz="4400" b="1" dirty="0">
                <a:latin typeface="Times New Roman"/>
                <a:cs typeface="Times New Roman"/>
                <a:sym typeface="Times New Roman"/>
              </a:rPr>
              <a:t>5</a:t>
            </a:r>
            <a:r>
              <a:rPr lang="es-EC" sz="4400" b="1" dirty="0">
                <a:latin typeface="Times New Roman"/>
                <a:cs typeface="Times New Roman"/>
                <a:sym typeface="Times New Roman"/>
              </a:rPr>
              <a:t>.1. Objetivo 1</a:t>
            </a:r>
            <a:endParaRPr sz="4400" b="0" i="0" u="none" strike="noStrike" cap="none" dirty="0">
              <a:latin typeface="Arial"/>
              <a:ea typeface="Arial"/>
              <a:cs typeface="Arial"/>
              <a:sym typeface="Arial"/>
            </a:endParaRPr>
          </a:p>
        </p:txBody>
      </p:sp>
      <p:sp>
        <p:nvSpPr>
          <p:cNvPr id="134" name="Google Shape;134;p30"/>
          <p:cNvSpPr/>
          <p:nvPr/>
        </p:nvSpPr>
        <p:spPr>
          <a:xfrm>
            <a:off x="641133" y="1199166"/>
            <a:ext cx="10514160" cy="868785"/>
          </a:xfrm>
          <a:prstGeom prst="rect">
            <a:avLst/>
          </a:prstGeom>
          <a:noFill/>
          <a:ln>
            <a:noFill/>
          </a:ln>
        </p:spPr>
        <p:txBody>
          <a:bodyPr spcFirstLastPara="1" wrap="square" lIns="90000" tIns="45000" rIns="90000" bIns="45000" anchor="t" anchorCtr="0">
            <a:noAutofit/>
          </a:bodyPr>
          <a:lstStyle/>
          <a:p>
            <a:pPr marL="1440" marR="0" lvl="0" algn="l" rtl="0">
              <a:lnSpc>
                <a:spcPct val="90000"/>
              </a:lnSpc>
              <a:spcBef>
                <a:spcPts val="0"/>
              </a:spcBef>
              <a:spcAft>
                <a:spcPts val="0"/>
              </a:spcAft>
              <a:buClr>
                <a:srgbClr val="000000"/>
              </a:buClr>
              <a:buSzPts val="2800"/>
            </a:pPr>
            <a:r>
              <a:rPr lang="es-MX" sz="2800" b="0" i="0" u="none" strike="noStrike" cap="none" dirty="0">
                <a:solidFill>
                  <a:srgbClr val="000000"/>
                </a:solidFill>
                <a:latin typeface="Times New Roman"/>
                <a:ea typeface="Times New Roman"/>
                <a:cs typeface="Times New Roman"/>
                <a:sym typeface="Times New Roman"/>
              </a:rPr>
              <a:t>Investigar las técnicas de </a:t>
            </a:r>
            <a:r>
              <a:rPr lang="es-MX" sz="2800" b="0" i="0" u="none" strike="noStrike" cap="none" dirty="0" err="1">
                <a:solidFill>
                  <a:srgbClr val="000000"/>
                </a:solidFill>
                <a:latin typeface="Times New Roman"/>
                <a:ea typeface="Times New Roman"/>
                <a:cs typeface="Times New Roman"/>
                <a:sym typeface="Times New Roman"/>
              </a:rPr>
              <a:t>IoT</a:t>
            </a:r>
            <a:r>
              <a:rPr lang="es-MX" sz="2800" b="0" i="0" u="none" strike="noStrike" cap="none" dirty="0">
                <a:solidFill>
                  <a:srgbClr val="000000"/>
                </a:solidFill>
                <a:latin typeface="Times New Roman"/>
                <a:ea typeface="Times New Roman"/>
                <a:cs typeface="Times New Roman"/>
                <a:sym typeface="Times New Roman"/>
              </a:rPr>
              <a:t> para la construcción de aplicaciones de irrigación</a:t>
            </a:r>
          </a:p>
          <a:p>
            <a:pPr marL="0" marR="0" lvl="0" indent="0" algn="l" rtl="0">
              <a:lnSpc>
                <a:spcPct val="90000"/>
              </a:lnSpc>
              <a:spcBef>
                <a:spcPts val="1001"/>
              </a:spcBef>
              <a:spcAft>
                <a:spcPts val="0"/>
              </a:spcAft>
              <a:buNone/>
            </a:pPr>
            <a:endParaRPr sz="2800" b="0" i="0" u="none" strike="noStrike" cap="none" dirty="0">
              <a:latin typeface="Arial"/>
              <a:ea typeface="Arial"/>
              <a:cs typeface="Arial"/>
              <a:sym typeface="Arial"/>
            </a:endParaRPr>
          </a:p>
        </p:txBody>
      </p:sp>
      <p:pic>
        <p:nvPicPr>
          <p:cNvPr id="5" name="Imagen 4">
            <a:extLst>
              <a:ext uri="{FF2B5EF4-FFF2-40B4-BE49-F238E27FC236}">
                <a16:creationId xmlns:a16="http://schemas.microsoft.com/office/drawing/2014/main" id="{54649942-32CB-75DF-E387-ED6FF2C7F473}"/>
              </a:ext>
            </a:extLst>
          </p:cNvPr>
          <p:cNvPicPr>
            <a:picLocks noChangeAspect="1"/>
          </p:cNvPicPr>
          <p:nvPr/>
        </p:nvPicPr>
        <p:blipFill>
          <a:blip r:embed="rId4"/>
          <a:stretch>
            <a:fillRect/>
          </a:stretch>
        </p:blipFill>
        <p:spPr>
          <a:xfrm>
            <a:off x="1896653" y="3438215"/>
            <a:ext cx="7402091" cy="3192371"/>
          </a:xfrm>
          <a:prstGeom prst="rect">
            <a:avLst/>
          </a:prstGeom>
        </p:spPr>
      </p:pic>
      <p:sp>
        <p:nvSpPr>
          <p:cNvPr id="6" name="Google Shape;134;p30">
            <a:extLst>
              <a:ext uri="{FF2B5EF4-FFF2-40B4-BE49-F238E27FC236}">
                <a16:creationId xmlns:a16="http://schemas.microsoft.com/office/drawing/2014/main" id="{4143A4FB-09BB-4BBF-3952-F9A7DEAE3857}"/>
              </a:ext>
            </a:extLst>
          </p:cNvPr>
          <p:cNvSpPr/>
          <p:nvPr/>
        </p:nvSpPr>
        <p:spPr>
          <a:xfrm>
            <a:off x="641133" y="2193214"/>
            <a:ext cx="10514160" cy="1235786"/>
          </a:xfrm>
          <a:prstGeom prst="rect">
            <a:avLst/>
          </a:prstGeom>
          <a:noFill/>
          <a:ln>
            <a:noFill/>
          </a:ln>
        </p:spPr>
        <p:txBody>
          <a:bodyPr spcFirstLastPara="1" wrap="square" lIns="90000" tIns="45000" rIns="90000" bIns="45000" anchor="t" anchorCtr="0">
            <a:noAutofit/>
          </a:bodyPr>
          <a:lstStyle/>
          <a:p>
            <a:pPr marL="458640" marR="0" lvl="0" indent="-457200" algn="just" rtl="0">
              <a:lnSpc>
                <a:spcPct val="90000"/>
              </a:lnSpc>
              <a:spcBef>
                <a:spcPts val="0"/>
              </a:spcBef>
              <a:spcAft>
                <a:spcPts val="0"/>
              </a:spcAft>
              <a:buClr>
                <a:srgbClr val="000000"/>
              </a:buClr>
              <a:buSzPts val="2800"/>
              <a:buFont typeface="Arial" panose="020B0604020202020204" pitchFamily="34" charset="0"/>
              <a:buChar char="•"/>
            </a:pPr>
            <a:r>
              <a:rPr lang="es-MX" sz="2000" b="0" i="0" u="none" strike="noStrike" cap="none" dirty="0">
                <a:solidFill>
                  <a:srgbClr val="000000"/>
                </a:solidFill>
                <a:latin typeface="Times New Roman"/>
                <a:ea typeface="Times New Roman"/>
                <a:cs typeface="Times New Roman"/>
                <a:sym typeface="Times New Roman"/>
              </a:rPr>
              <a:t>1.	¿Qué componentes se necesitan para la construcción de aplicaciones de irrigación con </a:t>
            </a:r>
            <a:r>
              <a:rPr lang="es-MX" sz="2000" b="0" i="0" u="none" strike="noStrike" cap="none" dirty="0" err="1">
                <a:solidFill>
                  <a:srgbClr val="000000"/>
                </a:solidFill>
                <a:latin typeface="Times New Roman"/>
                <a:ea typeface="Times New Roman"/>
                <a:cs typeface="Times New Roman"/>
                <a:sym typeface="Times New Roman"/>
              </a:rPr>
              <a:t>IoT</a:t>
            </a:r>
            <a:r>
              <a:rPr lang="es-MX" sz="2000" b="0" i="0" u="none" strike="noStrike" cap="none" dirty="0">
                <a:solidFill>
                  <a:srgbClr val="000000"/>
                </a:solidFill>
                <a:latin typeface="Times New Roman"/>
                <a:ea typeface="Times New Roman"/>
                <a:cs typeface="Times New Roman"/>
                <a:sym typeface="Times New Roman"/>
              </a:rPr>
              <a:t>?,</a:t>
            </a:r>
          </a:p>
          <a:p>
            <a:pPr marL="458640" marR="0" lvl="0" indent="-457200" algn="just" rtl="0">
              <a:lnSpc>
                <a:spcPct val="90000"/>
              </a:lnSpc>
              <a:spcBef>
                <a:spcPts val="0"/>
              </a:spcBef>
              <a:spcAft>
                <a:spcPts val="0"/>
              </a:spcAft>
              <a:buClr>
                <a:srgbClr val="000000"/>
              </a:buClr>
              <a:buSzPts val="2800"/>
              <a:buFont typeface="Arial" panose="020B0604020202020204" pitchFamily="34" charset="0"/>
              <a:buChar char="•"/>
            </a:pPr>
            <a:r>
              <a:rPr lang="es-MX" sz="2000" b="0" i="0" u="none" strike="noStrike" cap="none" dirty="0">
                <a:solidFill>
                  <a:srgbClr val="000000"/>
                </a:solidFill>
                <a:latin typeface="Times New Roman"/>
                <a:ea typeface="Times New Roman"/>
                <a:cs typeface="Times New Roman"/>
                <a:sym typeface="Times New Roman"/>
              </a:rPr>
              <a:t>2.	¿Qué arquitecturas de </a:t>
            </a:r>
            <a:r>
              <a:rPr lang="es-MX" sz="2000" b="0" i="0" u="none" strike="noStrike" cap="none" dirty="0" err="1">
                <a:solidFill>
                  <a:srgbClr val="000000"/>
                </a:solidFill>
                <a:latin typeface="Times New Roman"/>
                <a:ea typeface="Times New Roman"/>
                <a:cs typeface="Times New Roman"/>
                <a:sym typeface="Times New Roman"/>
              </a:rPr>
              <a:t>IoT</a:t>
            </a:r>
            <a:r>
              <a:rPr lang="es-MX" sz="2000" b="0" i="0" u="none" strike="noStrike" cap="none" dirty="0">
                <a:solidFill>
                  <a:srgbClr val="000000"/>
                </a:solidFill>
                <a:latin typeface="Times New Roman"/>
                <a:ea typeface="Times New Roman"/>
                <a:cs typeface="Times New Roman"/>
                <a:sym typeface="Times New Roman"/>
              </a:rPr>
              <a:t> son utilizadas para el desarrollo de sistemas de irrigación?, </a:t>
            </a:r>
          </a:p>
          <a:p>
            <a:pPr marL="458640" marR="0" lvl="0" indent="-457200" algn="just" rtl="0">
              <a:lnSpc>
                <a:spcPct val="90000"/>
              </a:lnSpc>
              <a:spcBef>
                <a:spcPts val="0"/>
              </a:spcBef>
              <a:spcAft>
                <a:spcPts val="0"/>
              </a:spcAft>
              <a:buClr>
                <a:srgbClr val="000000"/>
              </a:buClr>
              <a:buSzPts val="2800"/>
              <a:buFont typeface="Arial" panose="020B0604020202020204" pitchFamily="34" charset="0"/>
              <a:buChar char="•"/>
            </a:pPr>
            <a:r>
              <a:rPr lang="es-MX" sz="2000" b="0" i="0" u="none" strike="noStrike" cap="none" dirty="0">
                <a:solidFill>
                  <a:srgbClr val="000000"/>
                </a:solidFill>
                <a:latin typeface="Times New Roman"/>
                <a:ea typeface="Times New Roman"/>
                <a:cs typeface="Times New Roman"/>
                <a:sym typeface="Times New Roman"/>
              </a:rPr>
              <a:t>3.	¿Qué protocolos de red son idóneos para la construcción de aplicaciones de irrigación?,</a:t>
            </a:r>
          </a:p>
          <a:p>
            <a:pPr marL="458640" marR="0" lvl="0" indent="-457200" algn="just" rtl="0">
              <a:lnSpc>
                <a:spcPct val="90000"/>
              </a:lnSpc>
              <a:spcBef>
                <a:spcPts val="0"/>
              </a:spcBef>
              <a:spcAft>
                <a:spcPts val="0"/>
              </a:spcAft>
              <a:buClr>
                <a:srgbClr val="000000"/>
              </a:buClr>
              <a:buSzPts val="2800"/>
              <a:buFont typeface="Arial" panose="020B0604020202020204" pitchFamily="34" charset="0"/>
              <a:buChar char="•"/>
            </a:pPr>
            <a:r>
              <a:rPr lang="es-MX" sz="2000" b="0" i="0" u="none" strike="noStrike" cap="none" dirty="0">
                <a:solidFill>
                  <a:srgbClr val="000000"/>
                </a:solidFill>
                <a:latin typeface="Times New Roman"/>
                <a:ea typeface="Times New Roman"/>
                <a:cs typeface="Times New Roman"/>
                <a:sym typeface="Times New Roman"/>
              </a:rPr>
              <a:t>4.	¿Qué problemas se presentan en la construcción de aplicaciones de irrigación con </a:t>
            </a:r>
            <a:r>
              <a:rPr lang="es-MX" sz="2000" b="0" i="0" u="none" strike="noStrike" cap="none" dirty="0" err="1">
                <a:solidFill>
                  <a:srgbClr val="000000"/>
                </a:solidFill>
                <a:latin typeface="Times New Roman"/>
                <a:ea typeface="Times New Roman"/>
                <a:cs typeface="Times New Roman"/>
                <a:sym typeface="Times New Roman"/>
              </a:rPr>
              <a:t>IoT</a:t>
            </a:r>
            <a:r>
              <a:rPr lang="es-MX" sz="2000" b="0" i="0" u="none" strike="noStrike" cap="none" dirty="0">
                <a:solidFill>
                  <a:srgbClr val="000000"/>
                </a:solidFill>
                <a:latin typeface="Times New Roman"/>
                <a:ea typeface="Times New Roman"/>
                <a:cs typeface="Times New Roman"/>
                <a:sym typeface="Times New Roman"/>
              </a:rPr>
              <a:t>? </a:t>
            </a:r>
          </a:p>
          <a:p>
            <a:pPr marL="457200" marR="0" lvl="0" indent="-457200" algn="just" rtl="0">
              <a:lnSpc>
                <a:spcPct val="90000"/>
              </a:lnSpc>
              <a:spcBef>
                <a:spcPts val="1001"/>
              </a:spcBef>
              <a:spcAft>
                <a:spcPts val="0"/>
              </a:spcAft>
              <a:buFont typeface="Arial" panose="020B0604020202020204" pitchFamily="34" charset="0"/>
              <a:buChar char="•"/>
            </a:pPr>
            <a:endParaRPr sz="2000" b="0" i="0" u="none" strike="noStrike" cap="none" dirty="0">
              <a:latin typeface="Arial"/>
              <a:ea typeface="Arial"/>
              <a:cs typeface="Arial"/>
              <a:sym typeface="Arial"/>
            </a:endParaRPr>
          </a:p>
        </p:txBody>
      </p:sp>
    </p:spTree>
    <p:extLst>
      <p:ext uri="{BB962C8B-B14F-4D97-AF65-F5344CB8AC3E}">
        <p14:creationId xmlns:p14="http://schemas.microsoft.com/office/powerpoint/2010/main" val="4096761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30" descr="A close up of a logo&#10;&#10;Description automatically generated"/>
          <p:cNvPicPr preferRelativeResize="0"/>
          <p:nvPr/>
        </p:nvPicPr>
        <p:blipFill rotWithShape="1">
          <a:blip r:embed="rId3">
            <a:alphaModFix/>
          </a:blip>
          <a:srcRect/>
          <a:stretch/>
        </p:blipFill>
        <p:spPr>
          <a:xfrm>
            <a:off x="720" y="720"/>
            <a:ext cx="12190680" cy="6856560"/>
          </a:xfrm>
          <a:prstGeom prst="rect">
            <a:avLst/>
          </a:prstGeom>
          <a:noFill/>
          <a:ln>
            <a:noFill/>
          </a:ln>
        </p:spPr>
      </p:pic>
      <p:sp>
        <p:nvSpPr>
          <p:cNvPr id="132" name="Google Shape;132;p30"/>
          <p:cNvSpPr/>
          <p:nvPr/>
        </p:nvSpPr>
        <p:spPr>
          <a:xfrm>
            <a:off x="8610480" y="6356520"/>
            <a:ext cx="2741760" cy="363600"/>
          </a:xfrm>
          <a:prstGeom prst="rect">
            <a:avLst/>
          </a:prstGeom>
          <a:noFill/>
          <a:ln>
            <a:noFill/>
          </a:ln>
        </p:spPr>
        <p:txBody>
          <a:bodyPr spcFirstLastPara="1" wrap="square" lIns="90000" tIns="45000" rIns="90000" bIns="45000" anchor="ctr" anchorCtr="0">
            <a:noAutofit/>
          </a:bodyPr>
          <a:lstStyle/>
          <a:p>
            <a:pPr marL="0" marR="0" lvl="0" indent="0" algn="r" rtl="0">
              <a:lnSpc>
                <a:spcPct val="100000"/>
              </a:lnSpc>
              <a:spcBef>
                <a:spcPts val="0"/>
              </a:spcBef>
              <a:spcAft>
                <a:spcPts val="0"/>
              </a:spcAft>
              <a:buNone/>
            </a:pPr>
            <a:fld id="{00000000-1234-1234-1234-123412341234}" type="slidenum">
              <a:rPr lang="es-EC" sz="1200" b="0" i="0" u="none" strike="noStrike" cap="none">
                <a:solidFill>
                  <a:srgbClr val="8B8B8B"/>
                </a:solidFill>
                <a:latin typeface="Calibri"/>
                <a:ea typeface="Calibri"/>
                <a:cs typeface="Calibri"/>
                <a:sym typeface="Calibri"/>
              </a:rPr>
              <a:t>16</a:t>
            </a:fld>
            <a:endParaRPr sz="1200" b="0" i="0" u="none" strike="noStrike" cap="none">
              <a:latin typeface="Arial"/>
              <a:ea typeface="Arial"/>
              <a:cs typeface="Arial"/>
              <a:sym typeface="Arial"/>
            </a:endParaRPr>
          </a:p>
        </p:txBody>
      </p:sp>
      <p:pic>
        <p:nvPicPr>
          <p:cNvPr id="2" name="Imagen 1">
            <a:extLst>
              <a:ext uri="{FF2B5EF4-FFF2-40B4-BE49-F238E27FC236}">
                <a16:creationId xmlns:a16="http://schemas.microsoft.com/office/drawing/2014/main" id="{EE5F2ADE-76D9-532B-9E4A-0129F9B39BC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32397" y="1119597"/>
            <a:ext cx="7348963" cy="5600523"/>
          </a:xfrm>
          <a:prstGeom prst="rect">
            <a:avLst/>
          </a:prstGeom>
          <a:noFill/>
          <a:ln>
            <a:noFill/>
          </a:ln>
        </p:spPr>
      </p:pic>
      <p:sp>
        <p:nvSpPr>
          <p:cNvPr id="3" name="Google Shape;134;p30">
            <a:extLst>
              <a:ext uri="{FF2B5EF4-FFF2-40B4-BE49-F238E27FC236}">
                <a16:creationId xmlns:a16="http://schemas.microsoft.com/office/drawing/2014/main" id="{92F4F682-DC61-116B-9DC6-FB74A8545726}"/>
              </a:ext>
            </a:extLst>
          </p:cNvPr>
          <p:cNvSpPr/>
          <p:nvPr/>
        </p:nvSpPr>
        <p:spPr>
          <a:xfrm>
            <a:off x="3852935" y="271079"/>
            <a:ext cx="4907886" cy="578160"/>
          </a:xfrm>
          <a:prstGeom prst="rect">
            <a:avLst/>
          </a:prstGeom>
          <a:noFill/>
          <a:ln>
            <a:noFill/>
          </a:ln>
        </p:spPr>
        <p:txBody>
          <a:bodyPr spcFirstLastPara="1" wrap="square" lIns="90000" tIns="45000" rIns="90000" bIns="45000" anchor="t" anchorCtr="0">
            <a:noAutofit/>
          </a:bodyPr>
          <a:lstStyle/>
          <a:p>
            <a:pPr marL="1440" marR="0" lvl="0" algn="l" rtl="0">
              <a:lnSpc>
                <a:spcPct val="90000"/>
              </a:lnSpc>
              <a:spcBef>
                <a:spcPts val="0"/>
              </a:spcBef>
              <a:spcAft>
                <a:spcPts val="0"/>
              </a:spcAft>
              <a:buClr>
                <a:srgbClr val="000000"/>
              </a:buClr>
              <a:buSzPts val="2800"/>
            </a:pPr>
            <a:r>
              <a:rPr lang="es-MX" sz="2800" b="0" i="0" u="none" strike="noStrike" cap="none" dirty="0">
                <a:solidFill>
                  <a:srgbClr val="000000"/>
                </a:solidFill>
                <a:latin typeface="Times New Roman"/>
                <a:ea typeface="Times New Roman"/>
                <a:cs typeface="Times New Roman"/>
                <a:sym typeface="Times New Roman"/>
              </a:rPr>
              <a:t>Diagrama de Flujo de la RSL</a:t>
            </a:r>
          </a:p>
          <a:p>
            <a:pPr marL="0" marR="0" lvl="0" indent="0" algn="l" rtl="0">
              <a:lnSpc>
                <a:spcPct val="90000"/>
              </a:lnSpc>
              <a:spcBef>
                <a:spcPts val="1001"/>
              </a:spcBef>
              <a:spcAft>
                <a:spcPts val="0"/>
              </a:spcAft>
              <a:buNone/>
            </a:pPr>
            <a:endParaRPr sz="2800" b="0" i="0" u="none" strike="noStrike" cap="none" dirty="0">
              <a:latin typeface="Arial"/>
              <a:ea typeface="Arial"/>
              <a:cs typeface="Arial"/>
              <a:sym typeface="Arial"/>
            </a:endParaRPr>
          </a:p>
        </p:txBody>
      </p:sp>
    </p:spTree>
    <p:extLst>
      <p:ext uri="{BB962C8B-B14F-4D97-AF65-F5344CB8AC3E}">
        <p14:creationId xmlns:p14="http://schemas.microsoft.com/office/powerpoint/2010/main" val="2372202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30" descr="A close up of a logo&#10;&#10;Description automatically generated"/>
          <p:cNvPicPr preferRelativeResize="0"/>
          <p:nvPr/>
        </p:nvPicPr>
        <p:blipFill rotWithShape="1">
          <a:blip r:embed="rId3">
            <a:alphaModFix/>
          </a:blip>
          <a:srcRect/>
          <a:stretch/>
        </p:blipFill>
        <p:spPr>
          <a:xfrm>
            <a:off x="720" y="720"/>
            <a:ext cx="12190680" cy="6856560"/>
          </a:xfrm>
          <a:prstGeom prst="rect">
            <a:avLst/>
          </a:prstGeom>
          <a:noFill/>
          <a:ln>
            <a:noFill/>
          </a:ln>
        </p:spPr>
      </p:pic>
      <p:sp>
        <p:nvSpPr>
          <p:cNvPr id="132" name="Google Shape;132;p30"/>
          <p:cNvSpPr/>
          <p:nvPr/>
        </p:nvSpPr>
        <p:spPr>
          <a:xfrm>
            <a:off x="8610480" y="6356520"/>
            <a:ext cx="2741760" cy="363600"/>
          </a:xfrm>
          <a:prstGeom prst="rect">
            <a:avLst/>
          </a:prstGeom>
          <a:noFill/>
          <a:ln>
            <a:noFill/>
          </a:ln>
        </p:spPr>
        <p:txBody>
          <a:bodyPr spcFirstLastPara="1" wrap="square" lIns="90000" tIns="45000" rIns="90000" bIns="45000" anchor="ctr" anchorCtr="0">
            <a:noAutofit/>
          </a:bodyPr>
          <a:lstStyle/>
          <a:p>
            <a:pPr marL="0" marR="0" lvl="0" indent="0" algn="r" rtl="0">
              <a:lnSpc>
                <a:spcPct val="100000"/>
              </a:lnSpc>
              <a:spcBef>
                <a:spcPts val="0"/>
              </a:spcBef>
              <a:spcAft>
                <a:spcPts val="0"/>
              </a:spcAft>
              <a:buNone/>
            </a:pPr>
            <a:fld id="{00000000-1234-1234-1234-123412341234}" type="slidenum">
              <a:rPr lang="es-EC" sz="1200" b="0" i="0" u="none" strike="noStrike" cap="none">
                <a:solidFill>
                  <a:srgbClr val="8B8B8B"/>
                </a:solidFill>
                <a:latin typeface="Calibri"/>
                <a:ea typeface="Calibri"/>
                <a:cs typeface="Calibri"/>
                <a:sym typeface="Calibri"/>
              </a:rPr>
              <a:t>17</a:t>
            </a:fld>
            <a:endParaRPr sz="1200" b="0" i="0" u="none" strike="noStrike" cap="none">
              <a:latin typeface="Arial"/>
              <a:ea typeface="Arial"/>
              <a:cs typeface="Arial"/>
              <a:sym typeface="Arial"/>
            </a:endParaRPr>
          </a:p>
        </p:txBody>
      </p:sp>
      <p:sp>
        <p:nvSpPr>
          <p:cNvPr id="3" name="Google Shape;134;p30">
            <a:extLst>
              <a:ext uri="{FF2B5EF4-FFF2-40B4-BE49-F238E27FC236}">
                <a16:creationId xmlns:a16="http://schemas.microsoft.com/office/drawing/2014/main" id="{92F4F682-DC61-116B-9DC6-FB74A8545726}"/>
              </a:ext>
            </a:extLst>
          </p:cNvPr>
          <p:cNvSpPr/>
          <p:nvPr/>
        </p:nvSpPr>
        <p:spPr>
          <a:xfrm>
            <a:off x="3093280" y="482095"/>
            <a:ext cx="4907886" cy="578160"/>
          </a:xfrm>
          <a:prstGeom prst="rect">
            <a:avLst/>
          </a:prstGeom>
          <a:noFill/>
          <a:ln>
            <a:noFill/>
          </a:ln>
        </p:spPr>
        <p:txBody>
          <a:bodyPr spcFirstLastPara="1" wrap="square" lIns="90000" tIns="45000" rIns="90000" bIns="45000" anchor="t" anchorCtr="0">
            <a:noAutofit/>
          </a:bodyPr>
          <a:lstStyle/>
          <a:p>
            <a:pPr marL="1440" marR="0" lvl="0" algn="l" rtl="0">
              <a:lnSpc>
                <a:spcPct val="90000"/>
              </a:lnSpc>
              <a:spcBef>
                <a:spcPts val="0"/>
              </a:spcBef>
              <a:spcAft>
                <a:spcPts val="0"/>
              </a:spcAft>
              <a:buClr>
                <a:srgbClr val="000000"/>
              </a:buClr>
              <a:buSzPts val="2800"/>
            </a:pPr>
            <a:r>
              <a:rPr lang="es-MX" sz="2800" b="1" i="0" u="none" strike="noStrike" cap="none" dirty="0">
                <a:solidFill>
                  <a:srgbClr val="000000"/>
                </a:solidFill>
                <a:latin typeface="Times New Roman"/>
                <a:ea typeface="Times New Roman"/>
                <a:cs typeface="Times New Roman"/>
                <a:sym typeface="Times New Roman"/>
              </a:rPr>
              <a:t>Síntesis de los datos</a:t>
            </a:r>
            <a:endParaRPr lang="es-MX" sz="2800" b="1" i="0" u="none" strike="noStrike" cap="none" dirty="0">
              <a:latin typeface="Arial"/>
              <a:ea typeface="Arial"/>
              <a:cs typeface="Arial"/>
              <a:sym typeface="Arial"/>
            </a:endParaRPr>
          </a:p>
        </p:txBody>
      </p:sp>
      <p:sp>
        <p:nvSpPr>
          <p:cNvPr id="4" name="Google Shape;134;p30">
            <a:extLst>
              <a:ext uri="{FF2B5EF4-FFF2-40B4-BE49-F238E27FC236}">
                <a16:creationId xmlns:a16="http://schemas.microsoft.com/office/drawing/2014/main" id="{0594F0C2-3A53-D591-9B64-DB56916DA173}"/>
              </a:ext>
            </a:extLst>
          </p:cNvPr>
          <p:cNvSpPr/>
          <p:nvPr/>
        </p:nvSpPr>
        <p:spPr>
          <a:xfrm>
            <a:off x="838080" y="1060255"/>
            <a:ext cx="10514160" cy="4006800"/>
          </a:xfrm>
          <a:prstGeom prst="rect">
            <a:avLst/>
          </a:prstGeom>
          <a:noFill/>
          <a:ln>
            <a:noFill/>
          </a:ln>
        </p:spPr>
        <p:txBody>
          <a:bodyPr spcFirstLastPara="1" wrap="square" lIns="90000" tIns="45000" rIns="90000" bIns="45000" anchor="t" anchorCtr="0">
            <a:noAutofit/>
          </a:bodyPr>
          <a:lstStyle/>
          <a:p>
            <a:pPr marL="1440" marR="0" lvl="0" algn="l" rtl="0">
              <a:lnSpc>
                <a:spcPct val="90000"/>
              </a:lnSpc>
              <a:spcBef>
                <a:spcPts val="0"/>
              </a:spcBef>
              <a:spcAft>
                <a:spcPts val="0"/>
              </a:spcAft>
              <a:buClr>
                <a:srgbClr val="000000"/>
              </a:buClr>
              <a:buSzPts val="2800"/>
            </a:pPr>
            <a:r>
              <a:rPr lang="es-MX" sz="2800" b="0" i="0" u="none" strike="noStrike" cap="none" dirty="0">
                <a:solidFill>
                  <a:srgbClr val="000000"/>
                </a:solidFill>
                <a:latin typeface="Times New Roman"/>
                <a:ea typeface="Times New Roman"/>
                <a:cs typeface="Times New Roman"/>
                <a:sym typeface="Times New Roman"/>
              </a:rPr>
              <a:t>Arquitecturas analizadas/utilizadas en el desarrollo de sistemas de irrigación con </a:t>
            </a:r>
            <a:r>
              <a:rPr lang="es-MX" sz="2800" b="0" i="0" u="none" strike="noStrike" cap="none" dirty="0" err="1">
                <a:solidFill>
                  <a:srgbClr val="000000"/>
                </a:solidFill>
                <a:latin typeface="Times New Roman"/>
                <a:ea typeface="Times New Roman"/>
                <a:cs typeface="Times New Roman"/>
                <a:sym typeface="Times New Roman"/>
              </a:rPr>
              <a:t>IoT</a:t>
            </a:r>
            <a:endParaRPr lang="es-MX" sz="2800" b="0" i="0" u="none" strike="noStrike" cap="none" dirty="0">
              <a:solidFill>
                <a:srgbClr val="000000"/>
              </a:solidFill>
              <a:latin typeface="Times New Roman"/>
              <a:ea typeface="Times New Roman"/>
              <a:cs typeface="Times New Roman"/>
              <a:sym typeface="Times New Roman"/>
            </a:endParaRPr>
          </a:p>
          <a:p>
            <a:pPr marL="0" marR="0" lvl="0" indent="0" algn="l" rtl="0">
              <a:lnSpc>
                <a:spcPct val="90000"/>
              </a:lnSpc>
              <a:spcBef>
                <a:spcPts val="1001"/>
              </a:spcBef>
              <a:spcAft>
                <a:spcPts val="0"/>
              </a:spcAft>
              <a:buNone/>
            </a:pPr>
            <a:endParaRPr sz="2800" b="0" i="0" u="none" strike="noStrike" cap="none" dirty="0">
              <a:latin typeface="Arial"/>
              <a:ea typeface="Arial"/>
              <a:cs typeface="Arial"/>
              <a:sym typeface="Arial"/>
            </a:endParaRPr>
          </a:p>
        </p:txBody>
      </p:sp>
      <p:pic>
        <p:nvPicPr>
          <p:cNvPr id="6" name="Imagen 5">
            <a:extLst>
              <a:ext uri="{FF2B5EF4-FFF2-40B4-BE49-F238E27FC236}">
                <a16:creationId xmlns:a16="http://schemas.microsoft.com/office/drawing/2014/main" id="{FC4AF0AB-0FC3-5108-3AF7-4589F8443F51}"/>
              </a:ext>
            </a:extLst>
          </p:cNvPr>
          <p:cNvPicPr>
            <a:picLocks noChangeAspect="1"/>
          </p:cNvPicPr>
          <p:nvPr/>
        </p:nvPicPr>
        <p:blipFill>
          <a:blip r:embed="rId4"/>
          <a:stretch>
            <a:fillRect/>
          </a:stretch>
        </p:blipFill>
        <p:spPr>
          <a:xfrm>
            <a:off x="2759916" y="1958414"/>
            <a:ext cx="6465768" cy="4761706"/>
          </a:xfrm>
          <a:prstGeom prst="rect">
            <a:avLst/>
          </a:prstGeom>
        </p:spPr>
      </p:pic>
      <p:sp>
        <p:nvSpPr>
          <p:cNvPr id="7" name="Rectángulo 6">
            <a:extLst>
              <a:ext uri="{FF2B5EF4-FFF2-40B4-BE49-F238E27FC236}">
                <a16:creationId xmlns:a16="http://schemas.microsoft.com/office/drawing/2014/main" id="{853FED4F-CEA1-ADC8-292D-947E6C2EEA2F}"/>
              </a:ext>
            </a:extLst>
          </p:cNvPr>
          <p:cNvSpPr/>
          <p:nvPr/>
        </p:nvSpPr>
        <p:spPr>
          <a:xfrm>
            <a:off x="2759916" y="2278966"/>
            <a:ext cx="6465768" cy="115003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s-EC"/>
          </a:p>
        </p:txBody>
      </p:sp>
      <p:sp>
        <p:nvSpPr>
          <p:cNvPr id="8" name="Rectángulo 7">
            <a:extLst>
              <a:ext uri="{FF2B5EF4-FFF2-40B4-BE49-F238E27FC236}">
                <a16:creationId xmlns:a16="http://schemas.microsoft.com/office/drawing/2014/main" id="{B53A73C0-275A-5A93-DB9E-CD1BBBEC9DC1}"/>
              </a:ext>
            </a:extLst>
          </p:cNvPr>
          <p:cNvSpPr/>
          <p:nvPr/>
        </p:nvSpPr>
        <p:spPr>
          <a:xfrm>
            <a:off x="2759916" y="3429000"/>
            <a:ext cx="6465768" cy="1747911"/>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s-EC"/>
          </a:p>
        </p:txBody>
      </p:sp>
      <p:sp>
        <p:nvSpPr>
          <p:cNvPr id="9" name="Rectángulo 8">
            <a:extLst>
              <a:ext uri="{FF2B5EF4-FFF2-40B4-BE49-F238E27FC236}">
                <a16:creationId xmlns:a16="http://schemas.microsoft.com/office/drawing/2014/main" id="{00FE457D-49D3-DE5D-FAB4-83F27C78DADC}"/>
              </a:ext>
            </a:extLst>
          </p:cNvPr>
          <p:cNvSpPr/>
          <p:nvPr/>
        </p:nvSpPr>
        <p:spPr>
          <a:xfrm>
            <a:off x="2759916" y="5176911"/>
            <a:ext cx="6465768" cy="1543209"/>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s-EC"/>
          </a:p>
        </p:txBody>
      </p:sp>
    </p:spTree>
    <p:extLst>
      <p:ext uri="{BB962C8B-B14F-4D97-AF65-F5344CB8AC3E}">
        <p14:creationId xmlns:p14="http://schemas.microsoft.com/office/powerpoint/2010/main" val="4283259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30" descr="A close up of a logo&#10;&#10;Description automatically generated"/>
          <p:cNvPicPr preferRelativeResize="0"/>
          <p:nvPr/>
        </p:nvPicPr>
        <p:blipFill rotWithShape="1">
          <a:blip r:embed="rId3">
            <a:alphaModFix/>
          </a:blip>
          <a:srcRect/>
          <a:stretch/>
        </p:blipFill>
        <p:spPr>
          <a:xfrm>
            <a:off x="720" y="720"/>
            <a:ext cx="12190680" cy="6856560"/>
          </a:xfrm>
          <a:prstGeom prst="rect">
            <a:avLst/>
          </a:prstGeom>
          <a:noFill/>
          <a:ln>
            <a:noFill/>
          </a:ln>
        </p:spPr>
      </p:pic>
      <p:sp>
        <p:nvSpPr>
          <p:cNvPr id="132" name="Google Shape;132;p30"/>
          <p:cNvSpPr/>
          <p:nvPr/>
        </p:nvSpPr>
        <p:spPr>
          <a:xfrm>
            <a:off x="8610480" y="6356520"/>
            <a:ext cx="2741760" cy="363600"/>
          </a:xfrm>
          <a:prstGeom prst="rect">
            <a:avLst/>
          </a:prstGeom>
          <a:noFill/>
          <a:ln>
            <a:noFill/>
          </a:ln>
        </p:spPr>
        <p:txBody>
          <a:bodyPr spcFirstLastPara="1" wrap="square" lIns="90000" tIns="45000" rIns="90000" bIns="45000" anchor="ctr" anchorCtr="0">
            <a:noAutofit/>
          </a:bodyPr>
          <a:lstStyle/>
          <a:p>
            <a:pPr marL="0" marR="0" lvl="0" indent="0" algn="r" rtl="0">
              <a:lnSpc>
                <a:spcPct val="100000"/>
              </a:lnSpc>
              <a:spcBef>
                <a:spcPts val="0"/>
              </a:spcBef>
              <a:spcAft>
                <a:spcPts val="0"/>
              </a:spcAft>
              <a:buNone/>
            </a:pPr>
            <a:fld id="{00000000-1234-1234-1234-123412341234}" type="slidenum">
              <a:rPr lang="es-EC" sz="1200" b="0" i="0" u="none" strike="noStrike" cap="none">
                <a:solidFill>
                  <a:srgbClr val="8B8B8B"/>
                </a:solidFill>
                <a:latin typeface="Calibri"/>
                <a:ea typeface="Calibri"/>
                <a:cs typeface="Calibri"/>
                <a:sym typeface="Calibri"/>
              </a:rPr>
              <a:t>18</a:t>
            </a:fld>
            <a:endParaRPr sz="1200" b="0" i="0" u="none" strike="noStrike" cap="none">
              <a:latin typeface="Arial"/>
              <a:ea typeface="Arial"/>
              <a:cs typeface="Arial"/>
              <a:sym typeface="Arial"/>
            </a:endParaRPr>
          </a:p>
        </p:txBody>
      </p:sp>
      <p:sp>
        <p:nvSpPr>
          <p:cNvPr id="3" name="Google Shape;134;p30">
            <a:extLst>
              <a:ext uri="{FF2B5EF4-FFF2-40B4-BE49-F238E27FC236}">
                <a16:creationId xmlns:a16="http://schemas.microsoft.com/office/drawing/2014/main" id="{92F4F682-DC61-116B-9DC6-FB74A8545726}"/>
              </a:ext>
            </a:extLst>
          </p:cNvPr>
          <p:cNvSpPr/>
          <p:nvPr/>
        </p:nvSpPr>
        <p:spPr>
          <a:xfrm>
            <a:off x="3093280" y="482095"/>
            <a:ext cx="4907886" cy="578160"/>
          </a:xfrm>
          <a:prstGeom prst="rect">
            <a:avLst/>
          </a:prstGeom>
          <a:noFill/>
          <a:ln>
            <a:noFill/>
          </a:ln>
        </p:spPr>
        <p:txBody>
          <a:bodyPr spcFirstLastPara="1" wrap="square" lIns="90000" tIns="45000" rIns="90000" bIns="45000" anchor="t" anchorCtr="0">
            <a:noAutofit/>
          </a:bodyPr>
          <a:lstStyle/>
          <a:p>
            <a:pPr marL="1440" marR="0" lvl="0" algn="l" rtl="0">
              <a:lnSpc>
                <a:spcPct val="90000"/>
              </a:lnSpc>
              <a:spcBef>
                <a:spcPts val="0"/>
              </a:spcBef>
              <a:spcAft>
                <a:spcPts val="0"/>
              </a:spcAft>
              <a:buClr>
                <a:srgbClr val="000000"/>
              </a:buClr>
              <a:buSzPts val="2800"/>
            </a:pPr>
            <a:r>
              <a:rPr lang="es-MX" sz="2800" b="1" i="0" u="none" strike="noStrike" cap="none" dirty="0">
                <a:solidFill>
                  <a:srgbClr val="000000"/>
                </a:solidFill>
                <a:latin typeface="Times New Roman"/>
                <a:ea typeface="Times New Roman"/>
                <a:cs typeface="Times New Roman"/>
                <a:sym typeface="Times New Roman"/>
              </a:rPr>
              <a:t>Síntesis de los datos</a:t>
            </a:r>
            <a:endParaRPr lang="es-MX" sz="2800" b="1" i="0" u="none" strike="noStrike" cap="none" dirty="0">
              <a:latin typeface="Arial"/>
              <a:ea typeface="Arial"/>
              <a:cs typeface="Arial"/>
              <a:sym typeface="Arial"/>
            </a:endParaRPr>
          </a:p>
        </p:txBody>
      </p:sp>
      <p:sp>
        <p:nvSpPr>
          <p:cNvPr id="4" name="Google Shape;134;p30">
            <a:extLst>
              <a:ext uri="{FF2B5EF4-FFF2-40B4-BE49-F238E27FC236}">
                <a16:creationId xmlns:a16="http://schemas.microsoft.com/office/drawing/2014/main" id="{0594F0C2-3A53-D591-9B64-DB56916DA173}"/>
              </a:ext>
            </a:extLst>
          </p:cNvPr>
          <p:cNvSpPr/>
          <p:nvPr/>
        </p:nvSpPr>
        <p:spPr>
          <a:xfrm>
            <a:off x="838080" y="1060255"/>
            <a:ext cx="10514160" cy="4006800"/>
          </a:xfrm>
          <a:prstGeom prst="rect">
            <a:avLst/>
          </a:prstGeom>
          <a:noFill/>
          <a:ln>
            <a:noFill/>
          </a:ln>
        </p:spPr>
        <p:txBody>
          <a:bodyPr spcFirstLastPara="1" wrap="square" lIns="90000" tIns="45000" rIns="90000" bIns="45000" anchor="t" anchorCtr="0">
            <a:noAutofit/>
          </a:bodyPr>
          <a:lstStyle/>
          <a:p>
            <a:pPr marL="1440" marR="0" lvl="0" algn="l" rtl="0">
              <a:lnSpc>
                <a:spcPct val="90000"/>
              </a:lnSpc>
              <a:spcBef>
                <a:spcPts val="0"/>
              </a:spcBef>
              <a:spcAft>
                <a:spcPts val="0"/>
              </a:spcAft>
              <a:buClr>
                <a:srgbClr val="000000"/>
              </a:buClr>
              <a:buSzPts val="2800"/>
            </a:pPr>
            <a:r>
              <a:rPr lang="es-MX" sz="2800" b="0" i="0" u="none" strike="noStrike" cap="none" dirty="0">
                <a:solidFill>
                  <a:srgbClr val="000000"/>
                </a:solidFill>
                <a:latin typeface="Times New Roman"/>
                <a:ea typeface="Times New Roman"/>
                <a:cs typeface="Times New Roman"/>
                <a:sym typeface="Times New Roman"/>
              </a:rPr>
              <a:t>Protocolos analizados/utilizadas en el desarrollo de sistemas de irrigación con </a:t>
            </a:r>
            <a:r>
              <a:rPr lang="es-MX" sz="2800" b="0" i="0" u="none" strike="noStrike" cap="none" dirty="0" err="1">
                <a:solidFill>
                  <a:srgbClr val="000000"/>
                </a:solidFill>
                <a:latin typeface="Times New Roman"/>
                <a:ea typeface="Times New Roman"/>
                <a:cs typeface="Times New Roman"/>
                <a:sym typeface="Times New Roman"/>
              </a:rPr>
              <a:t>IoT</a:t>
            </a:r>
            <a:endParaRPr lang="es-MX" sz="2800" b="0" i="0" u="none" strike="noStrike" cap="none" dirty="0">
              <a:solidFill>
                <a:srgbClr val="000000"/>
              </a:solidFill>
              <a:latin typeface="Times New Roman"/>
              <a:ea typeface="Times New Roman"/>
              <a:cs typeface="Times New Roman"/>
              <a:sym typeface="Times New Roman"/>
            </a:endParaRPr>
          </a:p>
          <a:p>
            <a:pPr marL="0" marR="0" lvl="0" indent="0" algn="l" rtl="0">
              <a:lnSpc>
                <a:spcPct val="90000"/>
              </a:lnSpc>
              <a:spcBef>
                <a:spcPts val="1001"/>
              </a:spcBef>
              <a:spcAft>
                <a:spcPts val="0"/>
              </a:spcAft>
              <a:buNone/>
            </a:pPr>
            <a:endParaRPr sz="2800" b="0" i="0" u="none" strike="noStrike" cap="none" dirty="0">
              <a:latin typeface="Arial"/>
              <a:ea typeface="Arial"/>
              <a:cs typeface="Arial"/>
              <a:sym typeface="Arial"/>
            </a:endParaRPr>
          </a:p>
        </p:txBody>
      </p:sp>
      <p:graphicFrame>
        <p:nvGraphicFramePr>
          <p:cNvPr id="2" name="Gráfico 1">
            <a:extLst>
              <a:ext uri="{FF2B5EF4-FFF2-40B4-BE49-F238E27FC236}">
                <a16:creationId xmlns:a16="http://schemas.microsoft.com/office/drawing/2014/main" id="{09428720-47D4-2030-C1A2-31157695B874}"/>
              </a:ext>
            </a:extLst>
          </p:cNvPr>
          <p:cNvGraphicFramePr/>
          <p:nvPr>
            <p:extLst>
              <p:ext uri="{D42A27DB-BD31-4B8C-83A1-F6EECF244321}">
                <p14:modId xmlns:p14="http://schemas.microsoft.com/office/powerpoint/2010/main" val="272592698"/>
              </p:ext>
            </p:extLst>
          </p:nvPr>
        </p:nvGraphicFramePr>
        <p:xfrm>
          <a:off x="1771431" y="2184049"/>
          <a:ext cx="8649138" cy="355484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7664809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30" descr="A close up of a logo&#10;&#10;Description automatically generated"/>
          <p:cNvPicPr preferRelativeResize="0"/>
          <p:nvPr/>
        </p:nvPicPr>
        <p:blipFill rotWithShape="1">
          <a:blip r:embed="rId3">
            <a:alphaModFix/>
          </a:blip>
          <a:srcRect/>
          <a:stretch/>
        </p:blipFill>
        <p:spPr>
          <a:xfrm>
            <a:off x="720" y="720"/>
            <a:ext cx="12190680" cy="6856560"/>
          </a:xfrm>
          <a:prstGeom prst="rect">
            <a:avLst/>
          </a:prstGeom>
          <a:noFill/>
          <a:ln>
            <a:noFill/>
          </a:ln>
        </p:spPr>
      </p:pic>
      <p:sp>
        <p:nvSpPr>
          <p:cNvPr id="132" name="Google Shape;132;p30"/>
          <p:cNvSpPr/>
          <p:nvPr/>
        </p:nvSpPr>
        <p:spPr>
          <a:xfrm>
            <a:off x="8610480" y="6356520"/>
            <a:ext cx="2741760" cy="363600"/>
          </a:xfrm>
          <a:prstGeom prst="rect">
            <a:avLst/>
          </a:prstGeom>
          <a:noFill/>
          <a:ln>
            <a:noFill/>
          </a:ln>
        </p:spPr>
        <p:txBody>
          <a:bodyPr spcFirstLastPara="1" wrap="square" lIns="90000" tIns="45000" rIns="90000" bIns="45000" anchor="ctr" anchorCtr="0">
            <a:noAutofit/>
          </a:bodyPr>
          <a:lstStyle/>
          <a:p>
            <a:pPr marL="0" marR="0" lvl="0" indent="0" algn="r" rtl="0">
              <a:lnSpc>
                <a:spcPct val="100000"/>
              </a:lnSpc>
              <a:spcBef>
                <a:spcPts val="0"/>
              </a:spcBef>
              <a:spcAft>
                <a:spcPts val="0"/>
              </a:spcAft>
              <a:buNone/>
            </a:pPr>
            <a:fld id="{00000000-1234-1234-1234-123412341234}" type="slidenum">
              <a:rPr lang="es-EC" sz="1200" b="0" i="0" u="none" strike="noStrike" cap="none">
                <a:solidFill>
                  <a:srgbClr val="8B8B8B"/>
                </a:solidFill>
                <a:latin typeface="Calibri"/>
                <a:ea typeface="Calibri"/>
                <a:cs typeface="Calibri"/>
                <a:sym typeface="Calibri"/>
              </a:rPr>
              <a:t>19</a:t>
            </a:fld>
            <a:endParaRPr sz="1200" b="0" i="0" u="none" strike="noStrike" cap="none">
              <a:latin typeface="Arial"/>
              <a:ea typeface="Arial"/>
              <a:cs typeface="Arial"/>
              <a:sym typeface="Arial"/>
            </a:endParaRPr>
          </a:p>
        </p:txBody>
      </p:sp>
      <p:sp>
        <p:nvSpPr>
          <p:cNvPr id="3" name="Google Shape;134;p30">
            <a:extLst>
              <a:ext uri="{FF2B5EF4-FFF2-40B4-BE49-F238E27FC236}">
                <a16:creationId xmlns:a16="http://schemas.microsoft.com/office/drawing/2014/main" id="{92F4F682-DC61-116B-9DC6-FB74A8545726}"/>
              </a:ext>
            </a:extLst>
          </p:cNvPr>
          <p:cNvSpPr/>
          <p:nvPr/>
        </p:nvSpPr>
        <p:spPr>
          <a:xfrm>
            <a:off x="3093280" y="482095"/>
            <a:ext cx="4907886" cy="578160"/>
          </a:xfrm>
          <a:prstGeom prst="rect">
            <a:avLst/>
          </a:prstGeom>
          <a:noFill/>
          <a:ln>
            <a:noFill/>
          </a:ln>
        </p:spPr>
        <p:txBody>
          <a:bodyPr spcFirstLastPara="1" wrap="square" lIns="90000" tIns="45000" rIns="90000" bIns="45000" anchor="t" anchorCtr="0">
            <a:noAutofit/>
          </a:bodyPr>
          <a:lstStyle/>
          <a:p>
            <a:pPr marL="1440" marR="0" lvl="0" algn="l" rtl="0">
              <a:lnSpc>
                <a:spcPct val="90000"/>
              </a:lnSpc>
              <a:spcBef>
                <a:spcPts val="0"/>
              </a:spcBef>
              <a:spcAft>
                <a:spcPts val="0"/>
              </a:spcAft>
              <a:buClr>
                <a:srgbClr val="000000"/>
              </a:buClr>
              <a:buSzPts val="2800"/>
            </a:pPr>
            <a:r>
              <a:rPr lang="es-MX" sz="2800" b="1" i="0" u="none" strike="noStrike" cap="none" dirty="0">
                <a:solidFill>
                  <a:srgbClr val="000000"/>
                </a:solidFill>
                <a:latin typeface="Times New Roman"/>
                <a:ea typeface="Times New Roman"/>
                <a:cs typeface="Times New Roman"/>
                <a:sym typeface="Times New Roman"/>
              </a:rPr>
              <a:t>Síntesis de los datos</a:t>
            </a:r>
            <a:endParaRPr lang="es-MX" sz="2800" b="1" i="0" u="none" strike="noStrike" cap="none" dirty="0">
              <a:latin typeface="Arial"/>
              <a:ea typeface="Arial"/>
              <a:cs typeface="Arial"/>
              <a:sym typeface="Arial"/>
            </a:endParaRPr>
          </a:p>
        </p:txBody>
      </p:sp>
      <p:sp>
        <p:nvSpPr>
          <p:cNvPr id="4" name="Google Shape;134;p30">
            <a:extLst>
              <a:ext uri="{FF2B5EF4-FFF2-40B4-BE49-F238E27FC236}">
                <a16:creationId xmlns:a16="http://schemas.microsoft.com/office/drawing/2014/main" id="{0594F0C2-3A53-D591-9B64-DB56916DA173}"/>
              </a:ext>
            </a:extLst>
          </p:cNvPr>
          <p:cNvSpPr/>
          <p:nvPr/>
        </p:nvSpPr>
        <p:spPr>
          <a:xfrm>
            <a:off x="838080" y="1060255"/>
            <a:ext cx="10514160" cy="4006800"/>
          </a:xfrm>
          <a:prstGeom prst="rect">
            <a:avLst/>
          </a:prstGeom>
          <a:noFill/>
          <a:ln>
            <a:noFill/>
          </a:ln>
        </p:spPr>
        <p:txBody>
          <a:bodyPr spcFirstLastPara="1" wrap="square" lIns="90000" tIns="45000" rIns="90000" bIns="45000" anchor="t" anchorCtr="0">
            <a:noAutofit/>
          </a:bodyPr>
          <a:lstStyle/>
          <a:p>
            <a:pPr marL="1440" marR="0" lvl="0" algn="l" rtl="0">
              <a:lnSpc>
                <a:spcPct val="90000"/>
              </a:lnSpc>
              <a:spcBef>
                <a:spcPts val="0"/>
              </a:spcBef>
              <a:spcAft>
                <a:spcPts val="0"/>
              </a:spcAft>
              <a:buClr>
                <a:srgbClr val="000000"/>
              </a:buClr>
              <a:buSzPts val="2800"/>
            </a:pPr>
            <a:r>
              <a:rPr lang="es-MX" sz="2800" b="0" i="0" u="none" strike="noStrike" cap="none" dirty="0">
                <a:solidFill>
                  <a:srgbClr val="000000"/>
                </a:solidFill>
                <a:latin typeface="Times New Roman"/>
                <a:ea typeface="Times New Roman"/>
                <a:cs typeface="Times New Roman"/>
                <a:sym typeface="Times New Roman"/>
              </a:rPr>
              <a:t>Herramientas analizadas/utilizadas en el desarrollo de sistemas de irrigación con </a:t>
            </a:r>
            <a:r>
              <a:rPr lang="es-MX" sz="2800" b="0" i="0" u="none" strike="noStrike" cap="none" dirty="0" err="1">
                <a:solidFill>
                  <a:srgbClr val="000000"/>
                </a:solidFill>
                <a:latin typeface="Times New Roman"/>
                <a:ea typeface="Times New Roman"/>
                <a:cs typeface="Times New Roman"/>
                <a:sym typeface="Times New Roman"/>
              </a:rPr>
              <a:t>IoT</a:t>
            </a:r>
            <a:endParaRPr lang="es-MX" sz="2800" b="0" i="0" u="none" strike="noStrike" cap="none" dirty="0">
              <a:latin typeface="Arial"/>
              <a:ea typeface="Arial"/>
              <a:cs typeface="Arial"/>
              <a:sym typeface="Arial"/>
            </a:endParaRPr>
          </a:p>
        </p:txBody>
      </p:sp>
      <p:pic>
        <p:nvPicPr>
          <p:cNvPr id="5" name="Imagen 4">
            <a:extLst>
              <a:ext uri="{FF2B5EF4-FFF2-40B4-BE49-F238E27FC236}">
                <a16:creationId xmlns:a16="http://schemas.microsoft.com/office/drawing/2014/main" id="{3A00BAB5-65A1-213D-3A11-EDBB0147EAFA}"/>
              </a:ext>
            </a:extLst>
          </p:cNvPr>
          <p:cNvPicPr>
            <a:picLocks noChangeAspect="1"/>
          </p:cNvPicPr>
          <p:nvPr/>
        </p:nvPicPr>
        <p:blipFill>
          <a:blip r:embed="rId4"/>
          <a:stretch>
            <a:fillRect/>
          </a:stretch>
        </p:blipFill>
        <p:spPr>
          <a:xfrm>
            <a:off x="3832657" y="1558420"/>
            <a:ext cx="5803712" cy="5241668"/>
          </a:xfrm>
          <a:prstGeom prst="rect">
            <a:avLst/>
          </a:prstGeom>
        </p:spPr>
      </p:pic>
    </p:spTree>
    <p:extLst>
      <p:ext uri="{BB962C8B-B14F-4D97-AF65-F5344CB8AC3E}">
        <p14:creationId xmlns:p14="http://schemas.microsoft.com/office/powerpoint/2010/main" val="2598574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28"/>
          <p:cNvPicPr preferRelativeResize="0"/>
          <p:nvPr/>
        </p:nvPicPr>
        <p:blipFill rotWithShape="1">
          <a:blip r:embed="rId3">
            <a:alphaModFix/>
          </a:blip>
          <a:srcRect/>
          <a:stretch/>
        </p:blipFill>
        <p:spPr>
          <a:xfrm>
            <a:off x="0" y="0"/>
            <a:ext cx="12190680" cy="6856560"/>
          </a:xfrm>
          <a:prstGeom prst="rect">
            <a:avLst/>
          </a:prstGeom>
          <a:noFill/>
          <a:ln>
            <a:noFill/>
          </a:ln>
        </p:spPr>
      </p:pic>
      <p:sp>
        <p:nvSpPr>
          <p:cNvPr id="117" name="Google Shape;117;p28"/>
          <p:cNvSpPr/>
          <p:nvPr/>
        </p:nvSpPr>
        <p:spPr>
          <a:xfrm>
            <a:off x="876765" y="1308295"/>
            <a:ext cx="11066705" cy="1550022"/>
          </a:xfrm>
          <a:prstGeom prst="rect">
            <a:avLst/>
          </a:prstGeom>
          <a:noFill/>
          <a:ln>
            <a:noFill/>
          </a:ln>
        </p:spPr>
        <p:txBody>
          <a:bodyPr spcFirstLastPara="1" wrap="square" lIns="90000" tIns="45000" rIns="90000" bIns="45000" anchor="b" anchorCtr="0">
            <a:noAutofit/>
          </a:bodyPr>
          <a:lstStyle/>
          <a:p>
            <a:pPr marL="0" marR="0" lvl="0" indent="0" algn="ctr" rtl="0">
              <a:lnSpc>
                <a:spcPct val="90000"/>
              </a:lnSpc>
              <a:spcBef>
                <a:spcPts val="0"/>
              </a:spcBef>
              <a:spcAft>
                <a:spcPts val="0"/>
              </a:spcAft>
              <a:buNone/>
            </a:pPr>
            <a:r>
              <a:rPr lang="es-MX" sz="4000" b="1" i="0" u="none" strike="noStrike" cap="none" dirty="0">
                <a:solidFill>
                  <a:srgbClr val="2F5597"/>
                </a:solidFill>
                <a:latin typeface="Times New Roman"/>
                <a:ea typeface="Times New Roman"/>
                <a:cs typeface="Times New Roman"/>
                <a:sym typeface="Times New Roman"/>
              </a:rPr>
              <a:t>TESIS DE GRADO PREVIA A OPTAR POR EL TÍTULO DE INGENIERO EN SISTEMAS</a:t>
            </a:r>
          </a:p>
        </p:txBody>
      </p:sp>
      <p:sp>
        <p:nvSpPr>
          <p:cNvPr id="118" name="Google Shape;118;p28"/>
          <p:cNvSpPr/>
          <p:nvPr/>
        </p:nvSpPr>
        <p:spPr>
          <a:xfrm>
            <a:off x="1007640" y="3054931"/>
            <a:ext cx="10175400" cy="3254760"/>
          </a:xfrm>
          <a:prstGeom prst="rect">
            <a:avLst/>
          </a:prstGeom>
          <a:noFill/>
          <a:ln>
            <a:noFill/>
          </a:ln>
        </p:spPr>
        <p:txBody>
          <a:bodyPr spcFirstLastPara="1" wrap="square" lIns="90000" tIns="45000" rIns="90000" bIns="45000" anchor="t" anchorCtr="0">
            <a:noAutofit/>
          </a:bodyPr>
          <a:lstStyle/>
          <a:p>
            <a:pPr marL="0" marR="0" lvl="0" indent="0" algn="ctr" rtl="0">
              <a:lnSpc>
                <a:spcPct val="90000"/>
              </a:lnSpc>
              <a:spcBef>
                <a:spcPts val="0"/>
              </a:spcBef>
              <a:spcAft>
                <a:spcPts val="0"/>
              </a:spcAft>
              <a:buNone/>
            </a:pPr>
            <a:r>
              <a:rPr lang="es-MX" sz="3600" b="1" i="0" u="none" strike="noStrike" cap="none" dirty="0">
                <a:solidFill>
                  <a:srgbClr val="000000"/>
                </a:solidFill>
                <a:latin typeface="Times New Roman"/>
                <a:ea typeface="Times New Roman"/>
                <a:cs typeface="Times New Roman"/>
                <a:sym typeface="Times New Roman"/>
              </a:rPr>
              <a:t>Alex Santiago Nole Reyes</a:t>
            </a:r>
          </a:p>
          <a:p>
            <a:pPr marL="0" marR="0" lvl="0" indent="0" algn="ctr" rtl="0">
              <a:lnSpc>
                <a:spcPct val="90000"/>
              </a:lnSpc>
              <a:spcBef>
                <a:spcPts val="0"/>
              </a:spcBef>
              <a:spcAft>
                <a:spcPts val="0"/>
              </a:spcAft>
              <a:buNone/>
            </a:pPr>
            <a:r>
              <a:rPr lang="es-MX" sz="3600" b="1" dirty="0" err="1">
                <a:latin typeface="Times New Roman"/>
                <a:cs typeface="Times New Roman"/>
                <a:sym typeface="Times New Roman"/>
              </a:rPr>
              <a:t>Angel</a:t>
            </a:r>
            <a:r>
              <a:rPr lang="es-MX" sz="3600" b="1" dirty="0">
                <a:latin typeface="Times New Roman"/>
                <a:cs typeface="Times New Roman"/>
                <a:sym typeface="Times New Roman"/>
              </a:rPr>
              <a:t> </a:t>
            </a:r>
            <a:r>
              <a:rPr lang="es-MX" sz="3600" b="1" dirty="0" err="1">
                <a:latin typeface="Times New Roman"/>
                <a:cs typeface="Times New Roman"/>
                <a:sym typeface="Times New Roman"/>
              </a:rPr>
              <a:t>Favian</a:t>
            </a:r>
            <a:r>
              <a:rPr lang="es-MX" sz="3600" b="1" dirty="0">
                <a:latin typeface="Times New Roman"/>
                <a:cs typeface="Times New Roman"/>
                <a:sym typeface="Times New Roman"/>
              </a:rPr>
              <a:t> Minga Medina</a:t>
            </a:r>
          </a:p>
          <a:p>
            <a:pPr marL="0" marR="0" lvl="0" indent="0" algn="ctr" rtl="0">
              <a:lnSpc>
                <a:spcPct val="90000"/>
              </a:lnSpc>
              <a:spcBef>
                <a:spcPts val="0"/>
              </a:spcBef>
              <a:spcAft>
                <a:spcPts val="0"/>
              </a:spcAft>
              <a:buNone/>
            </a:pPr>
            <a:endParaRPr sz="3600" b="0" i="0" u="none" strike="noStrike" cap="none" dirty="0">
              <a:latin typeface="Arial"/>
              <a:ea typeface="Arial"/>
              <a:cs typeface="Arial"/>
              <a:sym typeface="Arial"/>
            </a:endParaRPr>
          </a:p>
          <a:p>
            <a:pPr marL="0" marR="0" lvl="0" indent="0" algn="ctr" rtl="0">
              <a:lnSpc>
                <a:spcPct val="90000"/>
              </a:lnSpc>
              <a:spcBef>
                <a:spcPts val="1001"/>
              </a:spcBef>
              <a:spcAft>
                <a:spcPts val="0"/>
              </a:spcAft>
              <a:buNone/>
            </a:pPr>
            <a:r>
              <a:rPr lang="es-EC" sz="2000" b="1" i="0" u="none" strike="noStrike" cap="none" dirty="0">
                <a:solidFill>
                  <a:srgbClr val="000000"/>
                </a:solidFill>
                <a:latin typeface="Times New Roman"/>
                <a:ea typeface="Times New Roman"/>
                <a:cs typeface="Times New Roman"/>
                <a:sym typeface="Times New Roman"/>
              </a:rPr>
              <a:t>Facultad de la Energía, las Industrias y los Recursos Naturales No Renovables</a:t>
            </a:r>
            <a:endParaRPr sz="2000" b="0" i="0" u="none" strike="noStrike" cap="none" dirty="0">
              <a:latin typeface="Arial"/>
              <a:ea typeface="Arial"/>
              <a:cs typeface="Arial"/>
              <a:sym typeface="Arial"/>
            </a:endParaRPr>
          </a:p>
          <a:p>
            <a:pPr marL="0" marR="0" lvl="0" indent="0" algn="ctr" rtl="0">
              <a:lnSpc>
                <a:spcPct val="90000"/>
              </a:lnSpc>
              <a:spcBef>
                <a:spcPts val="1001"/>
              </a:spcBef>
              <a:spcAft>
                <a:spcPts val="0"/>
              </a:spcAft>
              <a:buNone/>
            </a:pPr>
            <a:r>
              <a:rPr lang="es-EC" sz="2000" b="1" i="0" u="none" strike="noStrike" cap="none" dirty="0">
                <a:solidFill>
                  <a:srgbClr val="000000"/>
                </a:solidFill>
                <a:latin typeface="Times New Roman"/>
                <a:ea typeface="Times New Roman"/>
                <a:cs typeface="Times New Roman"/>
                <a:sym typeface="Times New Roman"/>
              </a:rPr>
              <a:t>Carrera de Ingeniería en Sistemas/Computación</a:t>
            </a:r>
            <a:endParaRPr sz="2000" b="0" i="0" u="none" strike="noStrike" cap="none" dirty="0">
              <a:latin typeface="Arial"/>
              <a:ea typeface="Arial"/>
              <a:cs typeface="Arial"/>
              <a:sym typeface="Arial"/>
            </a:endParaRPr>
          </a:p>
          <a:p>
            <a:pPr marL="0" marR="0" lvl="0" indent="0" algn="ctr" rtl="0">
              <a:lnSpc>
                <a:spcPct val="90000"/>
              </a:lnSpc>
              <a:spcBef>
                <a:spcPts val="1001"/>
              </a:spcBef>
              <a:spcAft>
                <a:spcPts val="0"/>
              </a:spcAft>
              <a:buNone/>
            </a:pPr>
            <a:endParaRPr sz="2000" b="0" i="0" u="none" strike="noStrike" cap="none" dirty="0">
              <a:latin typeface="Arial"/>
              <a:ea typeface="Arial"/>
              <a:cs typeface="Arial"/>
              <a:sym typeface="Arial"/>
            </a:endParaRPr>
          </a:p>
          <a:p>
            <a:pPr marL="0" marR="0" lvl="0" indent="0" algn="ctr" rtl="0">
              <a:lnSpc>
                <a:spcPct val="90000"/>
              </a:lnSpc>
              <a:spcBef>
                <a:spcPts val="1001"/>
              </a:spcBef>
              <a:spcAft>
                <a:spcPts val="0"/>
              </a:spcAft>
              <a:buNone/>
            </a:pPr>
            <a:r>
              <a:rPr lang="es-EC" sz="2000" b="1" i="0" u="none" strike="noStrike" cap="none" dirty="0">
                <a:solidFill>
                  <a:srgbClr val="000000"/>
                </a:solidFill>
                <a:latin typeface="Times New Roman"/>
                <a:ea typeface="Times New Roman"/>
                <a:cs typeface="Times New Roman"/>
                <a:sym typeface="Times New Roman"/>
              </a:rPr>
              <a:t>Mayo, 2023</a:t>
            </a:r>
            <a:endParaRPr sz="2000" b="0" i="0" u="none" strike="noStrike" cap="none" dirty="0">
              <a:latin typeface="Arial"/>
              <a:ea typeface="Arial"/>
              <a:cs typeface="Arial"/>
              <a:sym typeface="Arial"/>
            </a:endParaRPr>
          </a:p>
          <a:p>
            <a:pPr marL="0" marR="0" lvl="0" indent="0" algn="ctr" rtl="0">
              <a:lnSpc>
                <a:spcPct val="90000"/>
              </a:lnSpc>
              <a:spcBef>
                <a:spcPts val="1001"/>
              </a:spcBef>
              <a:spcAft>
                <a:spcPts val="0"/>
              </a:spcAft>
              <a:buNone/>
            </a:pPr>
            <a:r>
              <a:rPr lang="es-EC" sz="2000" b="1" i="0" u="none" strike="noStrike" cap="none" dirty="0">
                <a:solidFill>
                  <a:srgbClr val="000000"/>
                </a:solidFill>
                <a:latin typeface="Times New Roman"/>
                <a:ea typeface="Times New Roman"/>
                <a:cs typeface="Times New Roman"/>
                <a:sym typeface="Times New Roman"/>
              </a:rPr>
              <a:t>Loja, Ecuador</a:t>
            </a:r>
            <a:endParaRPr sz="2000" b="0" i="0" u="none" strike="noStrike" cap="none" dirty="0">
              <a:latin typeface="Arial"/>
              <a:ea typeface="Arial"/>
              <a:cs typeface="Arial"/>
              <a:sym typeface="Arial"/>
            </a:endParaRPr>
          </a:p>
          <a:p>
            <a:pPr marL="0" marR="0" lvl="0" indent="0" algn="ctr" rtl="0">
              <a:lnSpc>
                <a:spcPct val="90000"/>
              </a:lnSpc>
              <a:spcBef>
                <a:spcPts val="1001"/>
              </a:spcBef>
              <a:spcAft>
                <a:spcPts val="0"/>
              </a:spcAft>
              <a:buNone/>
            </a:pPr>
            <a:endParaRPr sz="2000" b="0" i="0" u="none" strike="noStrike" cap="none" dirty="0">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30" descr="A close up of a logo&#10;&#10;Description automatically generated"/>
          <p:cNvPicPr preferRelativeResize="0"/>
          <p:nvPr/>
        </p:nvPicPr>
        <p:blipFill rotWithShape="1">
          <a:blip r:embed="rId3">
            <a:alphaModFix/>
          </a:blip>
          <a:srcRect/>
          <a:stretch/>
        </p:blipFill>
        <p:spPr>
          <a:xfrm>
            <a:off x="720" y="720"/>
            <a:ext cx="12190680" cy="6856560"/>
          </a:xfrm>
          <a:prstGeom prst="rect">
            <a:avLst/>
          </a:prstGeom>
          <a:noFill/>
          <a:ln>
            <a:noFill/>
          </a:ln>
        </p:spPr>
      </p:pic>
      <p:sp>
        <p:nvSpPr>
          <p:cNvPr id="132" name="Google Shape;132;p30"/>
          <p:cNvSpPr/>
          <p:nvPr/>
        </p:nvSpPr>
        <p:spPr>
          <a:xfrm>
            <a:off x="8610480" y="6356520"/>
            <a:ext cx="2741760" cy="363600"/>
          </a:xfrm>
          <a:prstGeom prst="rect">
            <a:avLst/>
          </a:prstGeom>
          <a:noFill/>
          <a:ln>
            <a:noFill/>
          </a:ln>
        </p:spPr>
        <p:txBody>
          <a:bodyPr spcFirstLastPara="1" wrap="square" lIns="90000" tIns="45000" rIns="90000" bIns="45000" anchor="ctr" anchorCtr="0">
            <a:noAutofit/>
          </a:bodyPr>
          <a:lstStyle/>
          <a:p>
            <a:pPr marL="0" marR="0" lvl="0" indent="0" algn="r" rtl="0">
              <a:lnSpc>
                <a:spcPct val="100000"/>
              </a:lnSpc>
              <a:spcBef>
                <a:spcPts val="0"/>
              </a:spcBef>
              <a:spcAft>
                <a:spcPts val="0"/>
              </a:spcAft>
              <a:buNone/>
            </a:pPr>
            <a:fld id="{00000000-1234-1234-1234-123412341234}" type="slidenum">
              <a:rPr lang="es-EC" sz="1200" b="0" i="0" u="none" strike="noStrike" cap="none">
                <a:solidFill>
                  <a:srgbClr val="8B8B8B"/>
                </a:solidFill>
                <a:latin typeface="Calibri"/>
                <a:ea typeface="Calibri"/>
                <a:cs typeface="Calibri"/>
                <a:sym typeface="Calibri"/>
              </a:rPr>
              <a:t>20</a:t>
            </a:fld>
            <a:endParaRPr sz="1200" b="0" i="0" u="none" strike="noStrike" cap="none">
              <a:latin typeface="Arial"/>
              <a:ea typeface="Arial"/>
              <a:cs typeface="Arial"/>
              <a:sym typeface="Arial"/>
            </a:endParaRPr>
          </a:p>
        </p:txBody>
      </p:sp>
      <p:sp>
        <p:nvSpPr>
          <p:cNvPr id="3" name="Google Shape;134;p30">
            <a:extLst>
              <a:ext uri="{FF2B5EF4-FFF2-40B4-BE49-F238E27FC236}">
                <a16:creationId xmlns:a16="http://schemas.microsoft.com/office/drawing/2014/main" id="{92F4F682-DC61-116B-9DC6-FB74A8545726}"/>
              </a:ext>
            </a:extLst>
          </p:cNvPr>
          <p:cNvSpPr/>
          <p:nvPr/>
        </p:nvSpPr>
        <p:spPr>
          <a:xfrm>
            <a:off x="3093280" y="482095"/>
            <a:ext cx="4907886" cy="578160"/>
          </a:xfrm>
          <a:prstGeom prst="rect">
            <a:avLst/>
          </a:prstGeom>
          <a:noFill/>
          <a:ln>
            <a:noFill/>
          </a:ln>
        </p:spPr>
        <p:txBody>
          <a:bodyPr spcFirstLastPara="1" wrap="square" lIns="90000" tIns="45000" rIns="90000" bIns="45000" anchor="t" anchorCtr="0">
            <a:noAutofit/>
          </a:bodyPr>
          <a:lstStyle/>
          <a:p>
            <a:pPr marL="1440" marR="0" lvl="0" algn="l" rtl="0">
              <a:lnSpc>
                <a:spcPct val="90000"/>
              </a:lnSpc>
              <a:spcBef>
                <a:spcPts val="0"/>
              </a:spcBef>
              <a:spcAft>
                <a:spcPts val="0"/>
              </a:spcAft>
              <a:buClr>
                <a:srgbClr val="000000"/>
              </a:buClr>
              <a:buSzPts val="2800"/>
            </a:pPr>
            <a:r>
              <a:rPr lang="es-MX" sz="2800" b="1" i="0" u="none" strike="noStrike" cap="none" dirty="0">
                <a:solidFill>
                  <a:srgbClr val="000000"/>
                </a:solidFill>
                <a:latin typeface="Times New Roman"/>
                <a:ea typeface="Times New Roman"/>
                <a:cs typeface="Times New Roman"/>
                <a:sym typeface="Times New Roman"/>
              </a:rPr>
              <a:t>Síntesis de los datos</a:t>
            </a:r>
            <a:endParaRPr lang="es-MX" sz="2800" b="1" i="0" u="none" strike="noStrike" cap="none" dirty="0">
              <a:latin typeface="Arial"/>
              <a:ea typeface="Arial"/>
              <a:cs typeface="Arial"/>
              <a:sym typeface="Arial"/>
            </a:endParaRPr>
          </a:p>
        </p:txBody>
      </p:sp>
      <p:sp>
        <p:nvSpPr>
          <p:cNvPr id="4" name="Google Shape;134;p30">
            <a:extLst>
              <a:ext uri="{FF2B5EF4-FFF2-40B4-BE49-F238E27FC236}">
                <a16:creationId xmlns:a16="http://schemas.microsoft.com/office/drawing/2014/main" id="{0594F0C2-3A53-D591-9B64-DB56916DA173}"/>
              </a:ext>
            </a:extLst>
          </p:cNvPr>
          <p:cNvSpPr/>
          <p:nvPr/>
        </p:nvSpPr>
        <p:spPr>
          <a:xfrm>
            <a:off x="838080" y="1060255"/>
            <a:ext cx="10514160" cy="4006800"/>
          </a:xfrm>
          <a:prstGeom prst="rect">
            <a:avLst/>
          </a:prstGeom>
          <a:noFill/>
          <a:ln>
            <a:noFill/>
          </a:ln>
        </p:spPr>
        <p:txBody>
          <a:bodyPr spcFirstLastPara="1" wrap="square" lIns="90000" tIns="45000" rIns="90000" bIns="45000" anchor="t" anchorCtr="0">
            <a:noAutofit/>
          </a:bodyPr>
          <a:lstStyle/>
          <a:p>
            <a:pPr marL="1440" marR="0" lvl="0" algn="l" rtl="0">
              <a:lnSpc>
                <a:spcPct val="90000"/>
              </a:lnSpc>
              <a:spcBef>
                <a:spcPts val="0"/>
              </a:spcBef>
              <a:spcAft>
                <a:spcPts val="0"/>
              </a:spcAft>
              <a:buClr>
                <a:srgbClr val="000000"/>
              </a:buClr>
              <a:buSzPts val="2800"/>
            </a:pPr>
            <a:r>
              <a:rPr lang="es-MX" sz="2800" b="0" i="0" u="none" strike="noStrike" cap="none" dirty="0">
                <a:solidFill>
                  <a:srgbClr val="000000"/>
                </a:solidFill>
                <a:latin typeface="Times New Roman"/>
                <a:ea typeface="Times New Roman"/>
                <a:cs typeface="Times New Roman"/>
                <a:sym typeface="Times New Roman"/>
              </a:rPr>
              <a:t>Problemas analizados en el desarrollo de sistemas de irrigación con </a:t>
            </a:r>
            <a:r>
              <a:rPr lang="es-MX" sz="2800" b="0" i="0" u="none" strike="noStrike" cap="none" dirty="0" err="1">
                <a:solidFill>
                  <a:srgbClr val="000000"/>
                </a:solidFill>
                <a:latin typeface="Times New Roman"/>
                <a:ea typeface="Times New Roman"/>
                <a:cs typeface="Times New Roman"/>
                <a:sym typeface="Times New Roman"/>
              </a:rPr>
              <a:t>IoT</a:t>
            </a:r>
            <a:endParaRPr lang="es-MX" sz="2800" b="0" i="0" u="none" strike="noStrike" cap="none" dirty="0">
              <a:solidFill>
                <a:srgbClr val="000000"/>
              </a:solidFill>
              <a:latin typeface="Times New Roman"/>
              <a:ea typeface="Times New Roman"/>
              <a:cs typeface="Times New Roman"/>
              <a:sym typeface="Times New Roman"/>
            </a:endParaRPr>
          </a:p>
          <a:p>
            <a:pPr marL="0" marR="0" lvl="0" indent="0" algn="l" rtl="0">
              <a:lnSpc>
                <a:spcPct val="90000"/>
              </a:lnSpc>
              <a:spcBef>
                <a:spcPts val="1001"/>
              </a:spcBef>
              <a:spcAft>
                <a:spcPts val="0"/>
              </a:spcAft>
              <a:buNone/>
            </a:pPr>
            <a:endParaRPr sz="2800" b="0" i="0" u="none" strike="noStrike" cap="none" dirty="0">
              <a:latin typeface="Arial"/>
              <a:ea typeface="Arial"/>
              <a:cs typeface="Arial"/>
              <a:sym typeface="Arial"/>
            </a:endParaRPr>
          </a:p>
        </p:txBody>
      </p:sp>
      <p:graphicFrame>
        <p:nvGraphicFramePr>
          <p:cNvPr id="5" name="Gráfico 4">
            <a:extLst>
              <a:ext uri="{FF2B5EF4-FFF2-40B4-BE49-F238E27FC236}">
                <a16:creationId xmlns:a16="http://schemas.microsoft.com/office/drawing/2014/main" id="{5D2A6C97-3F75-16DF-CF96-923C0FF19199}"/>
              </a:ext>
            </a:extLst>
          </p:cNvPr>
          <p:cNvGraphicFramePr/>
          <p:nvPr>
            <p:extLst>
              <p:ext uri="{D42A27DB-BD31-4B8C-83A1-F6EECF244321}">
                <p14:modId xmlns:p14="http://schemas.microsoft.com/office/powerpoint/2010/main" val="2510633344"/>
              </p:ext>
            </p:extLst>
          </p:nvPr>
        </p:nvGraphicFramePr>
        <p:xfrm>
          <a:off x="1635856" y="1790944"/>
          <a:ext cx="9154064" cy="433564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1767103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30" descr="A close up of a logo&#10;&#10;Description automatically generated"/>
          <p:cNvPicPr preferRelativeResize="0"/>
          <p:nvPr/>
        </p:nvPicPr>
        <p:blipFill rotWithShape="1">
          <a:blip r:embed="rId3">
            <a:alphaModFix/>
          </a:blip>
          <a:srcRect/>
          <a:stretch/>
        </p:blipFill>
        <p:spPr>
          <a:xfrm>
            <a:off x="720" y="720"/>
            <a:ext cx="12190680" cy="6856560"/>
          </a:xfrm>
          <a:prstGeom prst="rect">
            <a:avLst/>
          </a:prstGeom>
          <a:noFill/>
          <a:ln>
            <a:noFill/>
          </a:ln>
        </p:spPr>
      </p:pic>
      <p:sp>
        <p:nvSpPr>
          <p:cNvPr id="132" name="Google Shape;132;p30"/>
          <p:cNvSpPr/>
          <p:nvPr/>
        </p:nvSpPr>
        <p:spPr>
          <a:xfrm>
            <a:off x="8610480" y="6356520"/>
            <a:ext cx="2741760" cy="363600"/>
          </a:xfrm>
          <a:prstGeom prst="rect">
            <a:avLst/>
          </a:prstGeom>
          <a:noFill/>
          <a:ln>
            <a:noFill/>
          </a:ln>
        </p:spPr>
        <p:txBody>
          <a:bodyPr spcFirstLastPara="1" wrap="square" lIns="90000" tIns="45000" rIns="90000" bIns="45000" anchor="ctr" anchorCtr="0">
            <a:noAutofit/>
          </a:bodyPr>
          <a:lstStyle/>
          <a:p>
            <a:pPr marL="0" marR="0" lvl="0" indent="0" algn="r" rtl="0">
              <a:lnSpc>
                <a:spcPct val="100000"/>
              </a:lnSpc>
              <a:spcBef>
                <a:spcPts val="0"/>
              </a:spcBef>
              <a:spcAft>
                <a:spcPts val="0"/>
              </a:spcAft>
              <a:buNone/>
            </a:pPr>
            <a:fld id="{00000000-1234-1234-1234-123412341234}" type="slidenum">
              <a:rPr lang="es-EC" sz="1200" b="0" i="0" u="none" strike="noStrike" cap="none">
                <a:solidFill>
                  <a:srgbClr val="8B8B8B"/>
                </a:solidFill>
                <a:latin typeface="Calibri"/>
                <a:ea typeface="Calibri"/>
                <a:cs typeface="Calibri"/>
                <a:sym typeface="Calibri"/>
              </a:rPr>
              <a:t>21</a:t>
            </a:fld>
            <a:endParaRPr sz="1200" b="0" i="0" u="none" strike="noStrike" cap="none">
              <a:latin typeface="Arial"/>
              <a:ea typeface="Arial"/>
              <a:cs typeface="Arial"/>
              <a:sym typeface="Arial"/>
            </a:endParaRPr>
          </a:p>
        </p:txBody>
      </p:sp>
      <p:sp>
        <p:nvSpPr>
          <p:cNvPr id="133" name="Google Shape;133;p30"/>
          <p:cNvSpPr/>
          <p:nvPr/>
        </p:nvSpPr>
        <p:spPr>
          <a:xfrm>
            <a:off x="1855800" y="1009080"/>
            <a:ext cx="8613360" cy="689400"/>
          </a:xfrm>
          <a:prstGeom prst="rect">
            <a:avLst/>
          </a:prstGeom>
          <a:noFill/>
          <a:ln>
            <a:noFill/>
          </a:ln>
        </p:spPr>
        <p:txBody>
          <a:bodyPr spcFirstLastPara="1" wrap="square" lIns="90000" tIns="45000" rIns="90000" bIns="45000" anchor="t" anchorCtr="0">
            <a:noAutofit/>
          </a:bodyPr>
          <a:lstStyle/>
          <a:p>
            <a:pPr marL="0" marR="0" lvl="0" indent="0" algn="l" rtl="0">
              <a:lnSpc>
                <a:spcPct val="90000"/>
              </a:lnSpc>
              <a:spcBef>
                <a:spcPts val="0"/>
              </a:spcBef>
              <a:spcAft>
                <a:spcPts val="0"/>
              </a:spcAft>
              <a:buNone/>
            </a:pPr>
            <a:r>
              <a:rPr lang="es-EC" sz="4400" b="1" dirty="0">
                <a:latin typeface="Times New Roman"/>
                <a:ea typeface="Times New Roman"/>
                <a:cs typeface="Times New Roman"/>
                <a:sym typeface="Times New Roman"/>
              </a:rPr>
              <a:t>5</a:t>
            </a:r>
            <a:r>
              <a:rPr lang="es-EC" sz="4400" b="1" i="0" u="none" strike="noStrike" cap="none" dirty="0">
                <a:solidFill>
                  <a:srgbClr val="000000"/>
                </a:solidFill>
                <a:latin typeface="Times New Roman"/>
                <a:ea typeface="Times New Roman"/>
                <a:cs typeface="Times New Roman"/>
                <a:sym typeface="Times New Roman"/>
              </a:rPr>
              <a:t>.2. Objetivo 2</a:t>
            </a:r>
            <a:endParaRPr sz="4400" b="0" i="0" u="none" strike="noStrike" cap="none" dirty="0">
              <a:latin typeface="Arial"/>
              <a:ea typeface="Arial"/>
              <a:cs typeface="Arial"/>
              <a:sym typeface="Arial"/>
            </a:endParaRPr>
          </a:p>
        </p:txBody>
      </p:sp>
      <p:sp>
        <p:nvSpPr>
          <p:cNvPr id="134" name="Google Shape;134;p30"/>
          <p:cNvSpPr/>
          <p:nvPr/>
        </p:nvSpPr>
        <p:spPr>
          <a:xfrm>
            <a:off x="838080" y="2347920"/>
            <a:ext cx="10514160" cy="4006800"/>
          </a:xfrm>
          <a:prstGeom prst="rect">
            <a:avLst/>
          </a:prstGeom>
          <a:noFill/>
          <a:ln>
            <a:noFill/>
          </a:ln>
        </p:spPr>
        <p:txBody>
          <a:bodyPr spcFirstLastPara="1" wrap="square" lIns="90000" tIns="45000" rIns="90000" bIns="45000" anchor="t" anchorCtr="0">
            <a:noAutofit/>
          </a:bodyPr>
          <a:lstStyle/>
          <a:p>
            <a:pPr marL="0" marR="0" lvl="0" indent="0" algn="l" rtl="0">
              <a:lnSpc>
                <a:spcPct val="90000"/>
              </a:lnSpc>
              <a:spcBef>
                <a:spcPts val="1001"/>
              </a:spcBef>
              <a:spcAft>
                <a:spcPts val="0"/>
              </a:spcAft>
              <a:buNone/>
            </a:pPr>
            <a:r>
              <a:rPr lang="es-MX" sz="2800" b="0" i="0" u="none" strike="noStrike" cap="none" dirty="0">
                <a:latin typeface="Times New Roman" panose="02020603050405020304" pitchFamily="18" charset="0"/>
                <a:cs typeface="Times New Roman" panose="02020603050405020304" pitchFamily="18" charset="0"/>
                <a:sym typeface="Arial"/>
              </a:rPr>
              <a:t>Diseñar la arquitectura de sistema de irrigación para recolectar los datos generados por los componentes </a:t>
            </a:r>
            <a:r>
              <a:rPr lang="es-MX" sz="2800" b="0" i="0" u="none" strike="noStrike" cap="none" dirty="0" err="1">
                <a:latin typeface="Times New Roman" panose="02020603050405020304" pitchFamily="18" charset="0"/>
                <a:cs typeface="Times New Roman" panose="02020603050405020304" pitchFamily="18" charset="0"/>
                <a:sym typeface="Arial"/>
              </a:rPr>
              <a:t>IoT</a:t>
            </a:r>
            <a:endParaRPr sz="2800" b="0" i="0" u="none" strike="noStrike" cap="none" dirty="0">
              <a:latin typeface="Times New Roman" panose="02020603050405020304" pitchFamily="18" charset="0"/>
              <a:cs typeface="Times New Roman" panose="02020603050405020304" pitchFamily="18" charset="0"/>
              <a:sym typeface="Arial"/>
            </a:endParaRPr>
          </a:p>
        </p:txBody>
      </p:sp>
    </p:spTree>
    <p:extLst>
      <p:ext uri="{BB962C8B-B14F-4D97-AF65-F5344CB8AC3E}">
        <p14:creationId xmlns:p14="http://schemas.microsoft.com/office/powerpoint/2010/main" val="8848064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30" descr="A close up of a logo&#10;&#10;Description automatically generated"/>
          <p:cNvPicPr preferRelativeResize="0"/>
          <p:nvPr/>
        </p:nvPicPr>
        <p:blipFill rotWithShape="1">
          <a:blip r:embed="rId3">
            <a:alphaModFix/>
          </a:blip>
          <a:srcRect/>
          <a:stretch/>
        </p:blipFill>
        <p:spPr>
          <a:xfrm>
            <a:off x="720" y="720"/>
            <a:ext cx="12190680" cy="6856560"/>
          </a:xfrm>
          <a:prstGeom prst="rect">
            <a:avLst/>
          </a:prstGeom>
          <a:noFill/>
          <a:ln>
            <a:noFill/>
          </a:ln>
        </p:spPr>
      </p:pic>
      <p:sp>
        <p:nvSpPr>
          <p:cNvPr id="132" name="Google Shape;132;p30"/>
          <p:cNvSpPr/>
          <p:nvPr/>
        </p:nvSpPr>
        <p:spPr>
          <a:xfrm>
            <a:off x="8610480" y="6356520"/>
            <a:ext cx="2741760" cy="363600"/>
          </a:xfrm>
          <a:prstGeom prst="rect">
            <a:avLst/>
          </a:prstGeom>
          <a:noFill/>
          <a:ln>
            <a:noFill/>
          </a:ln>
        </p:spPr>
        <p:txBody>
          <a:bodyPr spcFirstLastPara="1" wrap="square" lIns="90000" tIns="45000" rIns="90000" bIns="45000" anchor="ctr" anchorCtr="0">
            <a:noAutofit/>
          </a:bodyPr>
          <a:lstStyle/>
          <a:p>
            <a:pPr marL="0" marR="0" lvl="0" indent="0" algn="r" rtl="0">
              <a:lnSpc>
                <a:spcPct val="100000"/>
              </a:lnSpc>
              <a:spcBef>
                <a:spcPts val="0"/>
              </a:spcBef>
              <a:spcAft>
                <a:spcPts val="0"/>
              </a:spcAft>
              <a:buNone/>
            </a:pPr>
            <a:fld id="{00000000-1234-1234-1234-123412341234}" type="slidenum">
              <a:rPr lang="es-EC" sz="1200" b="0" i="0" u="none" strike="noStrike" cap="none">
                <a:solidFill>
                  <a:srgbClr val="8B8B8B"/>
                </a:solidFill>
                <a:latin typeface="Calibri"/>
                <a:ea typeface="Calibri"/>
                <a:cs typeface="Calibri"/>
                <a:sym typeface="Calibri"/>
              </a:rPr>
              <a:t>22</a:t>
            </a:fld>
            <a:endParaRPr sz="1200" b="0" i="0" u="none" strike="noStrike" cap="none">
              <a:latin typeface="Arial"/>
              <a:ea typeface="Arial"/>
              <a:cs typeface="Arial"/>
              <a:sym typeface="Arial"/>
            </a:endParaRPr>
          </a:p>
        </p:txBody>
      </p:sp>
      <p:sp>
        <p:nvSpPr>
          <p:cNvPr id="133" name="Google Shape;133;p30"/>
          <p:cNvSpPr/>
          <p:nvPr/>
        </p:nvSpPr>
        <p:spPr>
          <a:xfrm>
            <a:off x="2692440" y="305696"/>
            <a:ext cx="8961120" cy="975240"/>
          </a:xfrm>
          <a:prstGeom prst="rect">
            <a:avLst/>
          </a:prstGeom>
          <a:noFill/>
          <a:ln>
            <a:noFill/>
          </a:ln>
        </p:spPr>
        <p:txBody>
          <a:bodyPr spcFirstLastPara="1" wrap="square" lIns="90000" tIns="45000" rIns="90000" bIns="45000" anchor="t" anchorCtr="0">
            <a:noAutofit/>
          </a:bodyPr>
          <a:lstStyle/>
          <a:p>
            <a:pPr marL="0" marR="0" lvl="0" indent="0" algn="just" rtl="0">
              <a:lnSpc>
                <a:spcPct val="90000"/>
              </a:lnSpc>
              <a:spcBef>
                <a:spcPts val="0"/>
              </a:spcBef>
              <a:spcAft>
                <a:spcPts val="0"/>
              </a:spcAft>
              <a:buNone/>
            </a:pPr>
            <a:r>
              <a:rPr lang="es-MX" sz="2800" b="1" i="0" u="none" strike="noStrike" cap="none" dirty="0">
                <a:solidFill>
                  <a:srgbClr val="000000"/>
                </a:solidFill>
                <a:latin typeface="Times New Roman"/>
                <a:ea typeface="Times New Roman"/>
                <a:cs typeface="Times New Roman"/>
                <a:sym typeface="Times New Roman"/>
              </a:rPr>
              <a:t>Identificar los componentes y materiales necesarios  para funcionamiento del   sistema de irrigación con </a:t>
            </a:r>
            <a:r>
              <a:rPr lang="es-MX" sz="2800" b="1" i="0" u="none" strike="noStrike" cap="none" dirty="0" err="1">
                <a:solidFill>
                  <a:srgbClr val="000000"/>
                </a:solidFill>
                <a:latin typeface="Times New Roman"/>
                <a:ea typeface="Times New Roman"/>
                <a:cs typeface="Times New Roman"/>
                <a:sym typeface="Times New Roman"/>
              </a:rPr>
              <a:t>IoT</a:t>
            </a:r>
            <a:endParaRPr lang="es-MX" sz="2800" b="1" i="0" u="none" strike="noStrike" cap="none" dirty="0">
              <a:solidFill>
                <a:srgbClr val="000000"/>
              </a:solidFill>
              <a:latin typeface="Times New Roman"/>
              <a:ea typeface="Times New Roman"/>
              <a:cs typeface="Times New Roman"/>
              <a:sym typeface="Times New Roman"/>
            </a:endParaRPr>
          </a:p>
        </p:txBody>
      </p:sp>
      <p:sp>
        <p:nvSpPr>
          <p:cNvPr id="2" name="Google Shape;296;g1db95120a94_0_1">
            <a:extLst>
              <a:ext uri="{FF2B5EF4-FFF2-40B4-BE49-F238E27FC236}">
                <a16:creationId xmlns:a16="http://schemas.microsoft.com/office/drawing/2014/main" id="{7600179E-89DD-589D-DC26-42A09B23312D}"/>
              </a:ext>
            </a:extLst>
          </p:cNvPr>
          <p:cNvSpPr txBox="1"/>
          <p:nvPr/>
        </p:nvSpPr>
        <p:spPr>
          <a:xfrm>
            <a:off x="513645" y="1280936"/>
            <a:ext cx="7523943" cy="55396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s-MX" sz="2400" dirty="0">
                <a:solidFill>
                  <a:srgbClr val="1E1D21"/>
                </a:solidFill>
                <a:latin typeface="Times New Roman" panose="02020603050405020304" pitchFamily="18" charset="0"/>
                <a:ea typeface="Roboto Black"/>
                <a:cs typeface="Times New Roman" panose="02020603050405020304" pitchFamily="18" charset="0"/>
                <a:sym typeface="Roboto Black"/>
              </a:rPr>
              <a:t>Componentes para </a:t>
            </a:r>
            <a:r>
              <a:rPr lang="es-MX" sz="2400" dirty="0" err="1">
                <a:solidFill>
                  <a:srgbClr val="1E1D21"/>
                </a:solidFill>
                <a:latin typeface="Times New Roman" panose="02020603050405020304" pitchFamily="18" charset="0"/>
                <a:ea typeface="Roboto Black"/>
                <a:cs typeface="Times New Roman" panose="02020603050405020304" pitchFamily="18" charset="0"/>
                <a:sym typeface="Roboto Black"/>
              </a:rPr>
              <a:t>IoT</a:t>
            </a:r>
            <a:endParaRPr lang="es-MX" sz="2400" dirty="0">
              <a:solidFill>
                <a:srgbClr val="1E1D21"/>
              </a:solidFill>
              <a:latin typeface="Times New Roman" panose="02020603050405020304" pitchFamily="18" charset="0"/>
              <a:ea typeface="Roboto Black"/>
              <a:cs typeface="Times New Roman" panose="02020603050405020304" pitchFamily="18" charset="0"/>
              <a:sym typeface="Roboto Black"/>
            </a:endParaRPr>
          </a:p>
        </p:txBody>
      </p:sp>
      <p:pic>
        <p:nvPicPr>
          <p:cNvPr id="3" name="Picture 2" descr="FC 28 Soil Hygrometer Humidity Detection Module Moisture Water Sensor ...">
            <a:extLst>
              <a:ext uri="{FF2B5EF4-FFF2-40B4-BE49-F238E27FC236}">
                <a16:creationId xmlns:a16="http://schemas.microsoft.com/office/drawing/2014/main" id="{4D925016-318E-C34E-D6DE-F5EC16F714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5546" y="2310383"/>
            <a:ext cx="1533883" cy="15338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ESP32 for IoT: A Complete Guide">
            <a:extLst>
              <a:ext uri="{FF2B5EF4-FFF2-40B4-BE49-F238E27FC236}">
                <a16:creationId xmlns:a16="http://schemas.microsoft.com/office/drawing/2014/main" id="{09CC6AC7-5156-796D-F86A-B23A1D3DC8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8900" y="2350743"/>
            <a:ext cx="1816025" cy="13154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Electroválvula Válvula Agua ½ Solenoide 12v, Arduino, Pic - $ 129.00 en ...">
            <a:extLst>
              <a:ext uri="{FF2B5EF4-FFF2-40B4-BE49-F238E27FC236}">
                <a16:creationId xmlns:a16="http://schemas.microsoft.com/office/drawing/2014/main" id="{603B2058-945E-E89D-50F0-40564F67F8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36298" y="2155681"/>
            <a:ext cx="1424623" cy="140810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RASPBERRY PI 3B+: Raspberry Pi 3 B+, 4x 1,4 GHz, 1 GB RAM, WLAN, BT at ...">
            <a:extLst>
              <a:ext uri="{FF2B5EF4-FFF2-40B4-BE49-F238E27FC236}">
                <a16:creationId xmlns:a16="http://schemas.microsoft.com/office/drawing/2014/main" id="{C214B61F-8774-A626-E08C-6DCD1DC4BC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2772" y="4450241"/>
            <a:ext cx="2214611" cy="1522134"/>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0418D83A-4280-AB0D-15DC-EC38362A6726}"/>
              </a:ext>
            </a:extLst>
          </p:cNvPr>
          <p:cNvSpPr txBox="1"/>
          <p:nvPr/>
        </p:nvSpPr>
        <p:spPr>
          <a:xfrm>
            <a:off x="983716" y="3667150"/>
            <a:ext cx="1630575" cy="338554"/>
          </a:xfrm>
          <a:prstGeom prst="rect">
            <a:avLst/>
          </a:prstGeom>
          <a:noFill/>
        </p:spPr>
        <p:txBody>
          <a:bodyPr wrap="none" rtlCol="0">
            <a:spAutoFit/>
          </a:bodyPr>
          <a:lstStyle/>
          <a:p>
            <a:pPr>
              <a:buSzPts val="2200"/>
            </a:pPr>
            <a:r>
              <a:rPr lang="es-MX" sz="1600" dirty="0">
                <a:solidFill>
                  <a:srgbClr val="1E1D21"/>
                </a:solidFill>
                <a:latin typeface="Times New Roman" panose="02020603050405020304" pitchFamily="18" charset="0"/>
                <a:ea typeface="Roboto Black"/>
                <a:cs typeface="Times New Roman" panose="02020603050405020304" pitchFamily="18" charset="0"/>
              </a:rPr>
              <a:t>Higrómetro fc-28</a:t>
            </a:r>
            <a:endParaRPr lang="es-EC" sz="1600" dirty="0">
              <a:solidFill>
                <a:srgbClr val="1E1D21"/>
              </a:solidFill>
              <a:latin typeface="Times New Roman" panose="02020603050405020304" pitchFamily="18" charset="0"/>
              <a:ea typeface="Roboto Black"/>
              <a:cs typeface="Times New Roman" panose="02020603050405020304" pitchFamily="18" charset="0"/>
            </a:endParaRPr>
          </a:p>
        </p:txBody>
      </p:sp>
      <p:sp>
        <p:nvSpPr>
          <p:cNvPr id="8" name="CuadroTexto 7">
            <a:extLst>
              <a:ext uri="{FF2B5EF4-FFF2-40B4-BE49-F238E27FC236}">
                <a16:creationId xmlns:a16="http://schemas.microsoft.com/office/drawing/2014/main" id="{B7377134-DFD2-9927-DC5C-F77EF737B4C5}"/>
              </a:ext>
            </a:extLst>
          </p:cNvPr>
          <p:cNvSpPr txBox="1"/>
          <p:nvPr/>
        </p:nvSpPr>
        <p:spPr>
          <a:xfrm>
            <a:off x="4111743" y="3735318"/>
            <a:ext cx="766557" cy="338554"/>
          </a:xfrm>
          <a:prstGeom prst="rect">
            <a:avLst/>
          </a:prstGeom>
          <a:noFill/>
        </p:spPr>
        <p:txBody>
          <a:bodyPr wrap="none" rtlCol="0">
            <a:spAutoFit/>
          </a:bodyPr>
          <a:lstStyle/>
          <a:p>
            <a:pPr>
              <a:buSzPts val="2200"/>
            </a:pPr>
            <a:r>
              <a:rPr lang="es-MX" sz="1600" dirty="0">
                <a:solidFill>
                  <a:srgbClr val="1E1D21"/>
                </a:solidFill>
                <a:latin typeface="Times New Roman" panose="02020603050405020304" pitchFamily="18" charset="0"/>
                <a:ea typeface="Roboto Black"/>
                <a:cs typeface="Times New Roman" panose="02020603050405020304" pitchFamily="18" charset="0"/>
              </a:rPr>
              <a:t>Esp-32</a:t>
            </a:r>
            <a:endParaRPr lang="es-EC" sz="1600" dirty="0">
              <a:solidFill>
                <a:srgbClr val="1E1D21"/>
              </a:solidFill>
              <a:latin typeface="Times New Roman" panose="02020603050405020304" pitchFamily="18" charset="0"/>
              <a:ea typeface="Roboto Black"/>
              <a:cs typeface="Times New Roman" panose="02020603050405020304" pitchFamily="18" charset="0"/>
            </a:endParaRPr>
          </a:p>
        </p:txBody>
      </p:sp>
      <p:sp>
        <p:nvSpPr>
          <p:cNvPr id="9" name="CuadroTexto 8">
            <a:extLst>
              <a:ext uri="{FF2B5EF4-FFF2-40B4-BE49-F238E27FC236}">
                <a16:creationId xmlns:a16="http://schemas.microsoft.com/office/drawing/2014/main" id="{AD22AC12-1248-118A-6C93-F612F8AE37C1}"/>
              </a:ext>
            </a:extLst>
          </p:cNvPr>
          <p:cNvSpPr txBox="1"/>
          <p:nvPr/>
        </p:nvSpPr>
        <p:spPr>
          <a:xfrm>
            <a:off x="3537454" y="6086449"/>
            <a:ext cx="1285929" cy="338554"/>
          </a:xfrm>
          <a:prstGeom prst="rect">
            <a:avLst/>
          </a:prstGeom>
          <a:noFill/>
        </p:spPr>
        <p:txBody>
          <a:bodyPr wrap="none" rtlCol="0">
            <a:spAutoFit/>
          </a:bodyPr>
          <a:lstStyle/>
          <a:p>
            <a:pPr>
              <a:buSzPts val="2200"/>
            </a:pPr>
            <a:r>
              <a:rPr lang="es-MX" sz="1600" dirty="0">
                <a:solidFill>
                  <a:srgbClr val="1E1D21"/>
                </a:solidFill>
                <a:latin typeface="Times New Roman" panose="02020603050405020304" pitchFamily="18" charset="0"/>
                <a:ea typeface="Roboto Black"/>
                <a:cs typeface="Times New Roman" panose="02020603050405020304" pitchFamily="18" charset="0"/>
              </a:rPr>
              <a:t>RaspBerry Pi</a:t>
            </a:r>
            <a:endParaRPr lang="es-EC" sz="1600" dirty="0">
              <a:solidFill>
                <a:srgbClr val="1E1D21"/>
              </a:solidFill>
              <a:latin typeface="Times New Roman" panose="02020603050405020304" pitchFamily="18" charset="0"/>
              <a:ea typeface="Roboto Black"/>
              <a:cs typeface="Times New Roman" panose="02020603050405020304" pitchFamily="18" charset="0"/>
            </a:endParaRPr>
          </a:p>
        </p:txBody>
      </p:sp>
      <p:sp>
        <p:nvSpPr>
          <p:cNvPr id="10" name="CuadroTexto 9">
            <a:extLst>
              <a:ext uri="{FF2B5EF4-FFF2-40B4-BE49-F238E27FC236}">
                <a16:creationId xmlns:a16="http://schemas.microsoft.com/office/drawing/2014/main" id="{43E7EF60-36B5-F686-0DCB-8DABCB49DA94}"/>
              </a:ext>
            </a:extLst>
          </p:cNvPr>
          <p:cNvSpPr txBox="1"/>
          <p:nvPr/>
        </p:nvSpPr>
        <p:spPr>
          <a:xfrm>
            <a:off x="6677653" y="3844266"/>
            <a:ext cx="1263487" cy="338554"/>
          </a:xfrm>
          <a:prstGeom prst="rect">
            <a:avLst/>
          </a:prstGeom>
          <a:noFill/>
        </p:spPr>
        <p:txBody>
          <a:bodyPr wrap="none" rtlCol="0">
            <a:spAutoFit/>
          </a:bodyPr>
          <a:lstStyle/>
          <a:p>
            <a:pPr>
              <a:buSzPts val="2200"/>
            </a:pPr>
            <a:r>
              <a:rPr lang="es-MX" sz="1600" dirty="0">
                <a:solidFill>
                  <a:srgbClr val="1E1D21"/>
                </a:solidFill>
                <a:latin typeface="Times New Roman" panose="02020603050405020304" pitchFamily="18" charset="0"/>
                <a:ea typeface="Roboto Black"/>
                <a:cs typeface="Times New Roman" panose="02020603050405020304" pitchFamily="18" charset="0"/>
              </a:rPr>
              <a:t>Módulo Relé</a:t>
            </a:r>
            <a:endParaRPr lang="es-EC" sz="1600" dirty="0">
              <a:solidFill>
                <a:srgbClr val="1E1D21"/>
              </a:solidFill>
              <a:latin typeface="Times New Roman" panose="02020603050405020304" pitchFamily="18" charset="0"/>
              <a:ea typeface="Roboto Black"/>
              <a:cs typeface="Times New Roman" panose="02020603050405020304" pitchFamily="18" charset="0"/>
            </a:endParaRPr>
          </a:p>
        </p:txBody>
      </p:sp>
      <p:sp>
        <p:nvSpPr>
          <p:cNvPr id="11" name="CuadroTexto 10">
            <a:extLst>
              <a:ext uri="{FF2B5EF4-FFF2-40B4-BE49-F238E27FC236}">
                <a16:creationId xmlns:a16="http://schemas.microsoft.com/office/drawing/2014/main" id="{E3F48DEC-C06D-D8EA-299D-78F76C8BA587}"/>
              </a:ext>
            </a:extLst>
          </p:cNvPr>
          <p:cNvSpPr txBox="1"/>
          <p:nvPr/>
        </p:nvSpPr>
        <p:spPr>
          <a:xfrm>
            <a:off x="9664366" y="3791433"/>
            <a:ext cx="1385316" cy="338554"/>
          </a:xfrm>
          <a:prstGeom prst="rect">
            <a:avLst/>
          </a:prstGeom>
          <a:noFill/>
        </p:spPr>
        <p:txBody>
          <a:bodyPr wrap="none" rtlCol="0">
            <a:spAutoFit/>
          </a:bodyPr>
          <a:lstStyle/>
          <a:p>
            <a:pPr>
              <a:buSzPts val="2200"/>
            </a:pPr>
            <a:r>
              <a:rPr lang="es-MX" sz="1600" dirty="0">
                <a:solidFill>
                  <a:srgbClr val="1E1D21"/>
                </a:solidFill>
                <a:latin typeface="Times New Roman" panose="02020603050405020304" pitchFamily="18" charset="0"/>
                <a:ea typeface="Roboto Black"/>
                <a:cs typeface="Times New Roman" panose="02020603050405020304" pitchFamily="18" charset="0"/>
              </a:rPr>
              <a:t>Electroválvula</a:t>
            </a:r>
            <a:endParaRPr lang="es-EC" sz="1600" dirty="0">
              <a:solidFill>
                <a:srgbClr val="1E1D21"/>
              </a:solidFill>
              <a:latin typeface="Times New Roman" panose="02020603050405020304" pitchFamily="18" charset="0"/>
              <a:ea typeface="Roboto Black"/>
              <a:cs typeface="Times New Roman" panose="02020603050405020304" pitchFamily="18" charset="0"/>
            </a:endParaRPr>
          </a:p>
        </p:txBody>
      </p:sp>
      <p:pic>
        <p:nvPicPr>
          <p:cNvPr id="12" name="Picture 12" descr="Sensor de Caudal de Agua de 1/2&quot; Caudalímetro de 1 a 30L/min">
            <a:extLst>
              <a:ext uri="{FF2B5EF4-FFF2-40B4-BE49-F238E27FC236}">
                <a16:creationId xmlns:a16="http://schemas.microsoft.com/office/drawing/2014/main" id="{DD6D2FA1-6FC7-2A25-A522-0D7A6032B3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96739" y="4166231"/>
            <a:ext cx="1827481" cy="1827481"/>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E1BB2313-AE53-B372-2BD8-2558219AED94}"/>
              </a:ext>
            </a:extLst>
          </p:cNvPr>
          <p:cNvSpPr txBox="1"/>
          <p:nvPr/>
        </p:nvSpPr>
        <p:spPr>
          <a:xfrm>
            <a:off x="7982837" y="5972375"/>
            <a:ext cx="1622560" cy="338554"/>
          </a:xfrm>
          <a:prstGeom prst="rect">
            <a:avLst/>
          </a:prstGeom>
          <a:noFill/>
        </p:spPr>
        <p:txBody>
          <a:bodyPr wrap="none" rtlCol="0">
            <a:spAutoFit/>
          </a:bodyPr>
          <a:lstStyle/>
          <a:p>
            <a:pPr>
              <a:buSzPts val="2200"/>
            </a:pPr>
            <a:r>
              <a:rPr lang="es-MX" sz="1600" dirty="0">
                <a:solidFill>
                  <a:srgbClr val="1E1D21"/>
                </a:solidFill>
                <a:latin typeface="Times New Roman" panose="02020603050405020304" pitchFamily="18" charset="0"/>
                <a:ea typeface="Roboto Black"/>
                <a:cs typeface="Times New Roman" panose="02020603050405020304" pitchFamily="18" charset="0"/>
              </a:rPr>
              <a:t>Sensor de Caudal</a:t>
            </a:r>
            <a:endParaRPr lang="es-EC" sz="1600" dirty="0">
              <a:solidFill>
                <a:srgbClr val="1E1D21"/>
              </a:solidFill>
              <a:latin typeface="Times New Roman" panose="02020603050405020304" pitchFamily="18" charset="0"/>
              <a:ea typeface="Roboto Black"/>
              <a:cs typeface="Times New Roman" panose="02020603050405020304" pitchFamily="18" charset="0"/>
            </a:endParaRPr>
          </a:p>
        </p:txBody>
      </p:sp>
      <p:pic>
        <p:nvPicPr>
          <p:cNvPr id="14" name="Picture 8" descr="Relevador Electromecanicos">
            <a:extLst>
              <a:ext uri="{FF2B5EF4-FFF2-40B4-BE49-F238E27FC236}">
                <a16:creationId xmlns:a16="http://schemas.microsoft.com/office/drawing/2014/main" id="{BDD3E18F-0E60-8633-3FFF-1AE8405482A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76536" y="1916994"/>
            <a:ext cx="1906112" cy="1906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582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30" descr="A close up of a logo&#10;&#10;Description automatically generated"/>
          <p:cNvPicPr preferRelativeResize="0"/>
          <p:nvPr/>
        </p:nvPicPr>
        <p:blipFill rotWithShape="1">
          <a:blip r:embed="rId3">
            <a:alphaModFix/>
          </a:blip>
          <a:srcRect/>
          <a:stretch/>
        </p:blipFill>
        <p:spPr>
          <a:xfrm>
            <a:off x="720" y="720"/>
            <a:ext cx="12190680" cy="6856560"/>
          </a:xfrm>
          <a:prstGeom prst="rect">
            <a:avLst/>
          </a:prstGeom>
          <a:noFill/>
          <a:ln>
            <a:noFill/>
          </a:ln>
        </p:spPr>
      </p:pic>
      <p:sp>
        <p:nvSpPr>
          <p:cNvPr id="132" name="Google Shape;132;p30"/>
          <p:cNvSpPr/>
          <p:nvPr/>
        </p:nvSpPr>
        <p:spPr>
          <a:xfrm>
            <a:off x="8610480" y="6356520"/>
            <a:ext cx="2741760" cy="363600"/>
          </a:xfrm>
          <a:prstGeom prst="rect">
            <a:avLst/>
          </a:prstGeom>
          <a:noFill/>
          <a:ln>
            <a:noFill/>
          </a:ln>
        </p:spPr>
        <p:txBody>
          <a:bodyPr spcFirstLastPara="1" wrap="square" lIns="90000" tIns="45000" rIns="90000" bIns="45000" anchor="ctr" anchorCtr="0">
            <a:noAutofit/>
          </a:bodyPr>
          <a:lstStyle/>
          <a:p>
            <a:pPr marL="0" marR="0" lvl="0" indent="0" algn="r" rtl="0">
              <a:lnSpc>
                <a:spcPct val="100000"/>
              </a:lnSpc>
              <a:spcBef>
                <a:spcPts val="0"/>
              </a:spcBef>
              <a:spcAft>
                <a:spcPts val="0"/>
              </a:spcAft>
              <a:buNone/>
            </a:pPr>
            <a:fld id="{00000000-1234-1234-1234-123412341234}" type="slidenum">
              <a:rPr lang="es-EC" sz="1200" b="0" i="0" u="none" strike="noStrike" cap="none">
                <a:solidFill>
                  <a:srgbClr val="8B8B8B"/>
                </a:solidFill>
                <a:latin typeface="Calibri"/>
                <a:ea typeface="Calibri"/>
                <a:cs typeface="Calibri"/>
                <a:sym typeface="Calibri"/>
              </a:rPr>
              <a:t>23</a:t>
            </a:fld>
            <a:endParaRPr sz="1200" b="0" i="0" u="none" strike="noStrike" cap="none">
              <a:latin typeface="Arial"/>
              <a:ea typeface="Arial"/>
              <a:cs typeface="Arial"/>
              <a:sym typeface="Arial"/>
            </a:endParaRPr>
          </a:p>
        </p:txBody>
      </p:sp>
      <p:sp>
        <p:nvSpPr>
          <p:cNvPr id="2" name="Google Shape;296;g1db95120a94_0_1">
            <a:extLst>
              <a:ext uri="{FF2B5EF4-FFF2-40B4-BE49-F238E27FC236}">
                <a16:creationId xmlns:a16="http://schemas.microsoft.com/office/drawing/2014/main" id="{7600179E-89DD-589D-DC26-42A09B23312D}"/>
              </a:ext>
            </a:extLst>
          </p:cNvPr>
          <p:cNvSpPr txBox="1"/>
          <p:nvPr/>
        </p:nvSpPr>
        <p:spPr>
          <a:xfrm>
            <a:off x="2624666" y="349732"/>
            <a:ext cx="7523943" cy="55396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s-MX" sz="2400" b="1" dirty="0">
                <a:solidFill>
                  <a:srgbClr val="1E1D21"/>
                </a:solidFill>
                <a:latin typeface="Times New Roman" panose="02020603050405020304" pitchFamily="18" charset="0"/>
                <a:ea typeface="Roboto Black"/>
                <a:cs typeface="Times New Roman" panose="02020603050405020304" pitchFamily="18" charset="0"/>
                <a:sym typeface="Roboto Black"/>
              </a:rPr>
              <a:t>Recursos Utilizados</a:t>
            </a:r>
          </a:p>
        </p:txBody>
      </p:sp>
      <p:pic>
        <p:nvPicPr>
          <p:cNvPr id="16" name="Picture 2" descr="Cómo instalar Mosquitto, el popular broker MQTT">
            <a:extLst>
              <a:ext uri="{FF2B5EF4-FFF2-40B4-BE49-F238E27FC236}">
                <a16:creationId xmlns:a16="http://schemas.microsoft.com/office/drawing/2014/main" id="{33ACADAA-E998-38DB-1AA3-E927B5F95C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206" y="1619095"/>
            <a:ext cx="4588538" cy="305137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Why Node.js is unfit for industry standard cloud applications dealing ...">
            <a:extLst>
              <a:ext uri="{FF2B5EF4-FFF2-40B4-BE49-F238E27FC236}">
                <a16:creationId xmlns:a16="http://schemas.microsoft.com/office/drawing/2014/main" id="{02CD9F84-9F72-1FB2-124C-738D2447BB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2175" y="349732"/>
            <a:ext cx="2793177" cy="209488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Flutter">
            <a:extLst>
              <a:ext uri="{FF2B5EF4-FFF2-40B4-BE49-F238E27FC236}">
                <a16:creationId xmlns:a16="http://schemas.microsoft.com/office/drawing/2014/main" id="{9985403E-0C5D-3B9A-B19F-F42B1C4457E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500" t="32437" r="21512" b="28970"/>
          <a:stretch/>
        </p:blipFill>
        <p:spPr bwMode="auto">
          <a:xfrm>
            <a:off x="6047103" y="4580325"/>
            <a:ext cx="4421264" cy="137839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ReactJS">
            <a:extLst>
              <a:ext uri="{FF2B5EF4-FFF2-40B4-BE49-F238E27FC236}">
                <a16:creationId xmlns:a16="http://schemas.microsoft.com/office/drawing/2014/main" id="{701979B1-7351-05A1-EBBC-45E15257EE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52349" y="2369769"/>
            <a:ext cx="3896260" cy="2096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0055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30" descr="A close up of a logo&#10;&#10;Description automatically generated"/>
          <p:cNvPicPr preferRelativeResize="0"/>
          <p:nvPr/>
        </p:nvPicPr>
        <p:blipFill rotWithShape="1">
          <a:blip r:embed="rId3">
            <a:alphaModFix/>
          </a:blip>
          <a:srcRect/>
          <a:stretch/>
        </p:blipFill>
        <p:spPr>
          <a:xfrm>
            <a:off x="720" y="720"/>
            <a:ext cx="12190680" cy="6856560"/>
          </a:xfrm>
          <a:prstGeom prst="rect">
            <a:avLst/>
          </a:prstGeom>
          <a:noFill/>
          <a:ln>
            <a:noFill/>
          </a:ln>
        </p:spPr>
      </p:pic>
      <p:sp>
        <p:nvSpPr>
          <p:cNvPr id="132" name="Google Shape;132;p30"/>
          <p:cNvSpPr/>
          <p:nvPr/>
        </p:nvSpPr>
        <p:spPr>
          <a:xfrm>
            <a:off x="8610480" y="6356520"/>
            <a:ext cx="2741760" cy="363600"/>
          </a:xfrm>
          <a:prstGeom prst="rect">
            <a:avLst/>
          </a:prstGeom>
          <a:noFill/>
          <a:ln>
            <a:noFill/>
          </a:ln>
        </p:spPr>
        <p:txBody>
          <a:bodyPr spcFirstLastPara="1" wrap="square" lIns="90000" tIns="45000" rIns="90000" bIns="45000" anchor="ctr" anchorCtr="0">
            <a:noAutofit/>
          </a:bodyPr>
          <a:lstStyle/>
          <a:p>
            <a:pPr marL="0" marR="0" lvl="0" indent="0" algn="r" rtl="0">
              <a:lnSpc>
                <a:spcPct val="100000"/>
              </a:lnSpc>
              <a:spcBef>
                <a:spcPts val="0"/>
              </a:spcBef>
              <a:spcAft>
                <a:spcPts val="0"/>
              </a:spcAft>
              <a:buNone/>
            </a:pPr>
            <a:fld id="{00000000-1234-1234-1234-123412341234}" type="slidenum">
              <a:rPr lang="es-EC" sz="1200" b="0" i="0" u="none" strike="noStrike" cap="none">
                <a:solidFill>
                  <a:srgbClr val="8B8B8B"/>
                </a:solidFill>
                <a:latin typeface="Calibri"/>
                <a:ea typeface="Calibri"/>
                <a:cs typeface="Calibri"/>
                <a:sym typeface="Calibri"/>
              </a:rPr>
              <a:t>24</a:t>
            </a:fld>
            <a:endParaRPr sz="1200" b="0" i="0" u="none" strike="noStrike" cap="none">
              <a:latin typeface="Arial"/>
              <a:ea typeface="Arial"/>
              <a:cs typeface="Arial"/>
              <a:sym typeface="Arial"/>
            </a:endParaRPr>
          </a:p>
        </p:txBody>
      </p:sp>
      <p:sp>
        <p:nvSpPr>
          <p:cNvPr id="2" name="CuadroTexto 1">
            <a:extLst>
              <a:ext uri="{FF2B5EF4-FFF2-40B4-BE49-F238E27FC236}">
                <a16:creationId xmlns:a16="http://schemas.microsoft.com/office/drawing/2014/main" id="{C571FFBC-F0E6-ABB3-AE5B-A5607B1931FC}"/>
              </a:ext>
            </a:extLst>
          </p:cNvPr>
          <p:cNvSpPr txBox="1"/>
          <p:nvPr/>
        </p:nvSpPr>
        <p:spPr>
          <a:xfrm>
            <a:off x="2880962" y="396745"/>
            <a:ext cx="4572000" cy="400110"/>
          </a:xfrm>
          <a:prstGeom prst="rect">
            <a:avLst/>
          </a:prstGeom>
          <a:noFill/>
        </p:spPr>
        <p:txBody>
          <a:bodyPr wrap="square">
            <a:spAutoFit/>
          </a:bodyPr>
          <a:lstStyle/>
          <a:p>
            <a:pPr marR="0" lvl="0" algn="just" rtl="0">
              <a:lnSpc>
                <a:spcPct val="100000"/>
              </a:lnSpc>
              <a:spcBef>
                <a:spcPts val="0"/>
              </a:spcBef>
              <a:spcAft>
                <a:spcPts val="0"/>
              </a:spcAft>
              <a:buClr>
                <a:schemeClr val="dk1"/>
              </a:buClr>
              <a:buSzPts val="1100"/>
            </a:pPr>
            <a:r>
              <a:rPr lang="es-MX" sz="2000" b="1" dirty="0">
                <a:latin typeface="Times New Roman" panose="02020603050405020304" pitchFamily="18" charset="0"/>
                <a:ea typeface="Roboto"/>
                <a:cs typeface="Times New Roman" panose="02020603050405020304" pitchFamily="18" charset="0"/>
                <a:sym typeface="Roboto"/>
              </a:rPr>
              <a:t>Diseño Arquitectónico </a:t>
            </a:r>
            <a:r>
              <a:rPr lang="es-MX" sz="2000" b="1" dirty="0" err="1">
                <a:latin typeface="Times New Roman" panose="02020603050405020304" pitchFamily="18" charset="0"/>
                <a:ea typeface="Roboto"/>
                <a:cs typeface="Times New Roman" panose="02020603050405020304" pitchFamily="18" charset="0"/>
                <a:sym typeface="Roboto"/>
              </a:rPr>
              <a:t>IoT</a:t>
            </a:r>
            <a:endParaRPr lang="es-MX" sz="2000" b="1" dirty="0">
              <a:latin typeface="Times New Roman" panose="02020603050405020304" pitchFamily="18" charset="0"/>
              <a:ea typeface="Roboto"/>
              <a:cs typeface="Times New Roman" panose="02020603050405020304" pitchFamily="18" charset="0"/>
              <a:sym typeface="Roboto"/>
            </a:endParaRPr>
          </a:p>
        </p:txBody>
      </p:sp>
      <p:pic>
        <p:nvPicPr>
          <p:cNvPr id="3" name="Imagen 2">
            <a:extLst>
              <a:ext uri="{FF2B5EF4-FFF2-40B4-BE49-F238E27FC236}">
                <a16:creationId xmlns:a16="http://schemas.microsoft.com/office/drawing/2014/main" id="{03D6807D-62E8-F6F7-5D7B-BC2822F6CE4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01157" y="868604"/>
            <a:ext cx="7580468" cy="5899184"/>
          </a:xfrm>
          <a:prstGeom prst="rect">
            <a:avLst/>
          </a:prstGeom>
          <a:noFill/>
          <a:ln>
            <a:noFill/>
          </a:ln>
        </p:spPr>
      </p:pic>
    </p:spTree>
    <p:extLst>
      <p:ext uri="{BB962C8B-B14F-4D97-AF65-F5344CB8AC3E}">
        <p14:creationId xmlns:p14="http://schemas.microsoft.com/office/powerpoint/2010/main" val="38605100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30" descr="A close up of a logo&#10;&#10;Description automatically generated"/>
          <p:cNvPicPr preferRelativeResize="0"/>
          <p:nvPr/>
        </p:nvPicPr>
        <p:blipFill rotWithShape="1">
          <a:blip r:embed="rId3">
            <a:alphaModFix/>
          </a:blip>
          <a:srcRect/>
          <a:stretch/>
        </p:blipFill>
        <p:spPr>
          <a:xfrm>
            <a:off x="720" y="720"/>
            <a:ext cx="12190680" cy="6856560"/>
          </a:xfrm>
          <a:prstGeom prst="rect">
            <a:avLst/>
          </a:prstGeom>
          <a:noFill/>
          <a:ln>
            <a:noFill/>
          </a:ln>
        </p:spPr>
      </p:pic>
      <p:sp>
        <p:nvSpPr>
          <p:cNvPr id="132" name="Google Shape;132;p30"/>
          <p:cNvSpPr/>
          <p:nvPr/>
        </p:nvSpPr>
        <p:spPr>
          <a:xfrm>
            <a:off x="8610480" y="6356520"/>
            <a:ext cx="2741760" cy="363600"/>
          </a:xfrm>
          <a:prstGeom prst="rect">
            <a:avLst/>
          </a:prstGeom>
          <a:noFill/>
          <a:ln>
            <a:noFill/>
          </a:ln>
        </p:spPr>
        <p:txBody>
          <a:bodyPr spcFirstLastPara="1" wrap="square" lIns="90000" tIns="45000" rIns="90000" bIns="45000" anchor="ctr" anchorCtr="0">
            <a:noAutofit/>
          </a:bodyPr>
          <a:lstStyle/>
          <a:p>
            <a:pPr marL="0" marR="0" lvl="0" indent="0" algn="r" rtl="0">
              <a:lnSpc>
                <a:spcPct val="100000"/>
              </a:lnSpc>
              <a:spcBef>
                <a:spcPts val="0"/>
              </a:spcBef>
              <a:spcAft>
                <a:spcPts val="0"/>
              </a:spcAft>
              <a:buNone/>
            </a:pPr>
            <a:fld id="{00000000-1234-1234-1234-123412341234}" type="slidenum">
              <a:rPr lang="es-EC" sz="1200" b="0" i="0" u="none" strike="noStrike" cap="none">
                <a:solidFill>
                  <a:srgbClr val="8B8B8B"/>
                </a:solidFill>
                <a:latin typeface="Calibri"/>
                <a:ea typeface="Calibri"/>
                <a:cs typeface="Calibri"/>
                <a:sym typeface="Calibri"/>
              </a:rPr>
              <a:t>25</a:t>
            </a:fld>
            <a:endParaRPr sz="1200" b="0" i="0" u="none" strike="noStrike" cap="none">
              <a:latin typeface="Arial"/>
              <a:ea typeface="Arial"/>
              <a:cs typeface="Arial"/>
              <a:sym typeface="Arial"/>
            </a:endParaRPr>
          </a:p>
        </p:txBody>
      </p:sp>
      <p:sp>
        <p:nvSpPr>
          <p:cNvPr id="2" name="CuadroTexto 1">
            <a:extLst>
              <a:ext uri="{FF2B5EF4-FFF2-40B4-BE49-F238E27FC236}">
                <a16:creationId xmlns:a16="http://schemas.microsoft.com/office/drawing/2014/main" id="{C571FFBC-F0E6-ABB3-AE5B-A5607B1931FC}"/>
              </a:ext>
            </a:extLst>
          </p:cNvPr>
          <p:cNvSpPr txBox="1"/>
          <p:nvPr/>
        </p:nvSpPr>
        <p:spPr>
          <a:xfrm>
            <a:off x="2880962" y="396745"/>
            <a:ext cx="4572000" cy="400110"/>
          </a:xfrm>
          <a:prstGeom prst="rect">
            <a:avLst/>
          </a:prstGeom>
          <a:noFill/>
        </p:spPr>
        <p:txBody>
          <a:bodyPr wrap="square">
            <a:spAutoFit/>
          </a:bodyPr>
          <a:lstStyle/>
          <a:p>
            <a:pPr marR="0" lvl="0" algn="just" rtl="0">
              <a:lnSpc>
                <a:spcPct val="100000"/>
              </a:lnSpc>
              <a:spcBef>
                <a:spcPts val="0"/>
              </a:spcBef>
              <a:spcAft>
                <a:spcPts val="0"/>
              </a:spcAft>
              <a:buClr>
                <a:schemeClr val="dk1"/>
              </a:buClr>
              <a:buSzPts val="1100"/>
            </a:pPr>
            <a:r>
              <a:rPr lang="es-MX" sz="2000" b="1" dirty="0">
                <a:latin typeface="Times New Roman" panose="02020603050405020304" pitchFamily="18" charset="0"/>
                <a:ea typeface="Roboto"/>
                <a:cs typeface="Times New Roman" panose="02020603050405020304" pitchFamily="18" charset="0"/>
                <a:sym typeface="Roboto"/>
              </a:rPr>
              <a:t>Arquitectura Física</a:t>
            </a:r>
          </a:p>
        </p:txBody>
      </p:sp>
      <p:pic>
        <p:nvPicPr>
          <p:cNvPr id="4" name="Imagen 3">
            <a:extLst>
              <a:ext uri="{FF2B5EF4-FFF2-40B4-BE49-F238E27FC236}">
                <a16:creationId xmlns:a16="http://schemas.microsoft.com/office/drawing/2014/main" id="{D54909D4-BE74-AED3-D738-A80435EC9A19}"/>
              </a:ext>
            </a:extLst>
          </p:cNvPr>
          <p:cNvPicPr>
            <a:picLocks noChangeAspect="1"/>
          </p:cNvPicPr>
          <p:nvPr/>
        </p:nvPicPr>
        <p:blipFill>
          <a:blip r:embed="rId4"/>
          <a:stretch>
            <a:fillRect/>
          </a:stretch>
        </p:blipFill>
        <p:spPr>
          <a:xfrm>
            <a:off x="1772529" y="1115924"/>
            <a:ext cx="8586044" cy="4637762"/>
          </a:xfrm>
          <a:prstGeom prst="rect">
            <a:avLst/>
          </a:prstGeom>
        </p:spPr>
      </p:pic>
    </p:spTree>
    <p:extLst>
      <p:ext uri="{BB962C8B-B14F-4D97-AF65-F5344CB8AC3E}">
        <p14:creationId xmlns:p14="http://schemas.microsoft.com/office/powerpoint/2010/main" val="35105548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30" descr="A close up of a logo&#10;&#10;Description automatically generated"/>
          <p:cNvPicPr preferRelativeResize="0"/>
          <p:nvPr/>
        </p:nvPicPr>
        <p:blipFill rotWithShape="1">
          <a:blip r:embed="rId3">
            <a:alphaModFix/>
          </a:blip>
          <a:srcRect/>
          <a:stretch/>
        </p:blipFill>
        <p:spPr>
          <a:xfrm>
            <a:off x="720" y="720"/>
            <a:ext cx="12190680" cy="6856560"/>
          </a:xfrm>
          <a:prstGeom prst="rect">
            <a:avLst/>
          </a:prstGeom>
          <a:noFill/>
          <a:ln>
            <a:noFill/>
          </a:ln>
        </p:spPr>
      </p:pic>
      <p:sp>
        <p:nvSpPr>
          <p:cNvPr id="132" name="Google Shape;132;p30"/>
          <p:cNvSpPr/>
          <p:nvPr/>
        </p:nvSpPr>
        <p:spPr>
          <a:xfrm>
            <a:off x="8610480" y="6356520"/>
            <a:ext cx="2741760" cy="363600"/>
          </a:xfrm>
          <a:prstGeom prst="rect">
            <a:avLst/>
          </a:prstGeom>
          <a:noFill/>
          <a:ln>
            <a:noFill/>
          </a:ln>
        </p:spPr>
        <p:txBody>
          <a:bodyPr spcFirstLastPara="1" wrap="square" lIns="90000" tIns="45000" rIns="90000" bIns="45000" anchor="ctr" anchorCtr="0">
            <a:noAutofit/>
          </a:bodyPr>
          <a:lstStyle/>
          <a:p>
            <a:pPr marL="0" marR="0" lvl="0" indent="0" algn="r" rtl="0">
              <a:lnSpc>
                <a:spcPct val="100000"/>
              </a:lnSpc>
              <a:spcBef>
                <a:spcPts val="0"/>
              </a:spcBef>
              <a:spcAft>
                <a:spcPts val="0"/>
              </a:spcAft>
              <a:buNone/>
            </a:pPr>
            <a:fld id="{00000000-1234-1234-1234-123412341234}" type="slidenum">
              <a:rPr lang="es-EC" sz="1200" b="0" i="0" u="none" strike="noStrike" cap="none">
                <a:solidFill>
                  <a:srgbClr val="8B8B8B"/>
                </a:solidFill>
                <a:latin typeface="Calibri"/>
                <a:ea typeface="Calibri"/>
                <a:cs typeface="Calibri"/>
                <a:sym typeface="Calibri"/>
              </a:rPr>
              <a:t>26</a:t>
            </a:fld>
            <a:endParaRPr sz="1200" b="0" i="0" u="none" strike="noStrike" cap="none">
              <a:latin typeface="Arial"/>
              <a:ea typeface="Arial"/>
              <a:cs typeface="Arial"/>
              <a:sym typeface="Arial"/>
            </a:endParaRPr>
          </a:p>
        </p:txBody>
      </p:sp>
      <p:sp>
        <p:nvSpPr>
          <p:cNvPr id="2" name="CuadroTexto 1">
            <a:extLst>
              <a:ext uri="{FF2B5EF4-FFF2-40B4-BE49-F238E27FC236}">
                <a16:creationId xmlns:a16="http://schemas.microsoft.com/office/drawing/2014/main" id="{C571FFBC-F0E6-ABB3-AE5B-A5607B1931FC}"/>
              </a:ext>
            </a:extLst>
          </p:cNvPr>
          <p:cNvSpPr txBox="1"/>
          <p:nvPr/>
        </p:nvSpPr>
        <p:spPr>
          <a:xfrm>
            <a:off x="2880962" y="396745"/>
            <a:ext cx="4572000" cy="400110"/>
          </a:xfrm>
          <a:prstGeom prst="rect">
            <a:avLst/>
          </a:prstGeom>
          <a:noFill/>
        </p:spPr>
        <p:txBody>
          <a:bodyPr wrap="square">
            <a:spAutoFit/>
          </a:bodyPr>
          <a:lstStyle/>
          <a:p>
            <a:pPr marR="0" lvl="0" algn="just" rtl="0">
              <a:lnSpc>
                <a:spcPct val="100000"/>
              </a:lnSpc>
              <a:spcBef>
                <a:spcPts val="0"/>
              </a:spcBef>
              <a:spcAft>
                <a:spcPts val="0"/>
              </a:spcAft>
              <a:buClr>
                <a:schemeClr val="dk1"/>
              </a:buClr>
              <a:buSzPts val="1100"/>
            </a:pPr>
            <a:r>
              <a:rPr lang="pt-BR" sz="2000" b="1" dirty="0">
                <a:latin typeface="Times New Roman" panose="02020603050405020304" pitchFamily="18" charset="0"/>
                <a:ea typeface="Roboto"/>
                <a:cs typeface="Times New Roman" panose="02020603050405020304" pitchFamily="18" charset="0"/>
                <a:sym typeface="Roboto"/>
              </a:rPr>
              <a:t>Estilo </a:t>
            </a:r>
            <a:r>
              <a:rPr lang="pt-BR" sz="2000" b="1" dirty="0" err="1">
                <a:latin typeface="Times New Roman" panose="02020603050405020304" pitchFamily="18" charset="0"/>
                <a:ea typeface="Roboto"/>
                <a:cs typeface="Times New Roman" panose="02020603050405020304" pitchFamily="18" charset="0"/>
                <a:sym typeface="Roboto"/>
              </a:rPr>
              <a:t>Arquitectónico</a:t>
            </a:r>
            <a:r>
              <a:rPr lang="pt-BR" sz="2000" b="1" dirty="0">
                <a:latin typeface="Times New Roman" panose="02020603050405020304" pitchFamily="18" charset="0"/>
                <a:ea typeface="Roboto"/>
                <a:cs typeface="Times New Roman" panose="02020603050405020304" pitchFamily="18" charset="0"/>
                <a:sym typeface="Roboto"/>
              </a:rPr>
              <a:t> de </a:t>
            </a:r>
            <a:r>
              <a:rPr lang="pt-BR" sz="2000" b="1" dirty="0" err="1">
                <a:latin typeface="Times New Roman" panose="02020603050405020304" pitchFamily="18" charset="0"/>
                <a:ea typeface="Roboto"/>
                <a:cs typeface="Times New Roman" panose="02020603050405020304" pitchFamily="18" charset="0"/>
                <a:sym typeface="Roboto"/>
              </a:rPr>
              <a:t>IoT</a:t>
            </a:r>
            <a:r>
              <a:rPr lang="pt-BR" sz="2000" b="1" dirty="0">
                <a:latin typeface="Times New Roman" panose="02020603050405020304" pitchFamily="18" charset="0"/>
                <a:ea typeface="Roboto"/>
                <a:cs typeface="Times New Roman" panose="02020603050405020304" pitchFamily="18" charset="0"/>
                <a:sym typeface="Roboto"/>
              </a:rPr>
              <a:t> (Broker)</a:t>
            </a:r>
          </a:p>
        </p:txBody>
      </p:sp>
      <p:pic>
        <p:nvPicPr>
          <p:cNvPr id="3" name="Imagen 2">
            <a:extLst>
              <a:ext uri="{FF2B5EF4-FFF2-40B4-BE49-F238E27FC236}">
                <a16:creationId xmlns:a16="http://schemas.microsoft.com/office/drawing/2014/main" id="{1D487263-30F5-5E13-D2D8-39BA2F067D0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91224" y="1035803"/>
            <a:ext cx="10022253" cy="5381337"/>
          </a:xfrm>
          <a:prstGeom prst="rect">
            <a:avLst/>
          </a:prstGeom>
          <a:noFill/>
          <a:ln>
            <a:noFill/>
          </a:ln>
        </p:spPr>
      </p:pic>
    </p:spTree>
    <p:extLst>
      <p:ext uri="{BB962C8B-B14F-4D97-AF65-F5344CB8AC3E}">
        <p14:creationId xmlns:p14="http://schemas.microsoft.com/office/powerpoint/2010/main" val="27824428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30" descr="A close up of a logo&#10;&#10;Description automatically generated"/>
          <p:cNvPicPr preferRelativeResize="0"/>
          <p:nvPr/>
        </p:nvPicPr>
        <p:blipFill rotWithShape="1">
          <a:blip r:embed="rId3">
            <a:alphaModFix/>
          </a:blip>
          <a:srcRect/>
          <a:stretch/>
        </p:blipFill>
        <p:spPr>
          <a:xfrm>
            <a:off x="720" y="720"/>
            <a:ext cx="12190680" cy="6856560"/>
          </a:xfrm>
          <a:prstGeom prst="rect">
            <a:avLst/>
          </a:prstGeom>
          <a:noFill/>
          <a:ln>
            <a:noFill/>
          </a:ln>
        </p:spPr>
      </p:pic>
      <p:sp>
        <p:nvSpPr>
          <p:cNvPr id="132" name="Google Shape;132;p30"/>
          <p:cNvSpPr/>
          <p:nvPr/>
        </p:nvSpPr>
        <p:spPr>
          <a:xfrm>
            <a:off x="8610480" y="6356520"/>
            <a:ext cx="2741760" cy="363600"/>
          </a:xfrm>
          <a:prstGeom prst="rect">
            <a:avLst/>
          </a:prstGeom>
          <a:noFill/>
          <a:ln>
            <a:noFill/>
          </a:ln>
        </p:spPr>
        <p:txBody>
          <a:bodyPr spcFirstLastPara="1" wrap="square" lIns="90000" tIns="45000" rIns="90000" bIns="45000" anchor="ctr" anchorCtr="0">
            <a:noAutofit/>
          </a:bodyPr>
          <a:lstStyle/>
          <a:p>
            <a:pPr marL="0" marR="0" lvl="0" indent="0" algn="r" rtl="0">
              <a:lnSpc>
                <a:spcPct val="100000"/>
              </a:lnSpc>
              <a:spcBef>
                <a:spcPts val="0"/>
              </a:spcBef>
              <a:spcAft>
                <a:spcPts val="0"/>
              </a:spcAft>
              <a:buNone/>
            </a:pPr>
            <a:fld id="{00000000-1234-1234-1234-123412341234}" type="slidenum">
              <a:rPr lang="es-EC" sz="1200" b="0" i="0" u="none" strike="noStrike" cap="none">
                <a:solidFill>
                  <a:srgbClr val="8B8B8B"/>
                </a:solidFill>
                <a:latin typeface="Calibri"/>
                <a:ea typeface="Calibri"/>
                <a:cs typeface="Calibri"/>
                <a:sym typeface="Calibri"/>
              </a:rPr>
              <a:t>27</a:t>
            </a:fld>
            <a:endParaRPr sz="1200" b="0" i="0" u="none" strike="noStrike" cap="none">
              <a:latin typeface="Arial"/>
              <a:ea typeface="Arial"/>
              <a:cs typeface="Arial"/>
              <a:sym typeface="Arial"/>
            </a:endParaRPr>
          </a:p>
        </p:txBody>
      </p:sp>
      <p:sp>
        <p:nvSpPr>
          <p:cNvPr id="133" name="Google Shape;133;p30"/>
          <p:cNvSpPr/>
          <p:nvPr/>
        </p:nvSpPr>
        <p:spPr>
          <a:xfrm>
            <a:off x="1855800" y="1009080"/>
            <a:ext cx="8613360" cy="689400"/>
          </a:xfrm>
          <a:prstGeom prst="rect">
            <a:avLst/>
          </a:prstGeom>
          <a:noFill/>
          <a:ln>
            <a:noFill/>
          </a:ln>
        </p:spPr>
        <p:txBody>
          <a:bodyPr spcFirstLastPara="1" wrap="square" lIns="90000" tIns="45000" rIns="90000" bIns="45000" anchor="t" anchorCtr="0">
            <a:noAutofit/>
          </a:bodyPr>
          <a:lstStyle/>
          <a:p>
            <a:pPr marL="0" marR="0" lvl="0" indent="0" algn="l" rtl="0">
              <a:lnSpc>
                <a:spcPct val="90000"/>
              </a:lnSpc>
              <a:spcBef>
                <a:spcPts val="0"/>
              </a:spcBef>
              <a:spcAft>
                <a:spcPts val="0"/>
              </a:spcAft>
              <a:buNone/>
            </a:pPr>
            <a:r>
              <a:rPr lang="es-EC" sz="4400" b="1" dirty="0">
                <a:latin typeface="Times New Roman"/>
                <a:ea typeface="Times New Roman"/>
                <a:cs typeface="Times New Roman"/>
                <a:sym typeface="Times New Roman"/>
              </a:rPr>
              <a:t>5</a:t>
            </a:r>
            <a:r>
              <a:rPr lang="es-EC" sz="4400" b="1" i="0" u="none" strike="noStrike" cap="none" dirty="0">
                <a:solidFill>
                  <a:srgbClr val="000000"/>
                </a:solidFill>
                <a:latin typeface="Times New Roman"/>
                <a:ea typeface="Times New Roman"/>
                <a:cs typeface="Times New Roman"/>
                <a:sym typeface="Times New Roman"/>
              </a:rPr>
              <a:t>.3. Objetivo 3</a:t>
            </a:r>
            <a:endParaRPr sz="4400" b="0" i="0" u="none" strike="noStrike" cap="none" dirty="0">
              <a:latin typeface="Arial"/>
              <a:ea typeface="Arial"/>
              <a:cs typeface="Arial"/>
              <a:sym typeface="Arial"/>
            </a:endParaRPr>
          </a:p>
        </p:txBody>
      </p:sp>
      <p:sp>
        <p:nvSpPr>
          <p:cNvPr id="134" name="Google Shape;134;p30"/>
          <p:cNvSpPr/>
          <p:nvPr/>
        </p:nvSpPr>
        <p:spPr>
          <a:xfrm>
            <a:off x="838080" y="2347920"/>
            <a:ext cx="10514160" cy="4006800"/>
          </a:xfrm>
          <a:prstGeom prst="rect">
            <a:avLst/>
          </a:prstGeom>
          <a:noFill/>
          <a:ln>
            <a:noFill/>
          </a:ln>
        </p:spPr>
        <p:txBody>
          <a:bodyPr spcFirstLastPara="1" wrap="square" lIns="90000" tIns="45000" rIns="90000" bIns="45000" anchor="t" anchorCtr="0">
            <a:noAutofit/>
          </a:bodyPr>
          <a:lstStyle/>
          <a:p>
            <a:pPr marL="1440" marR="0" lvl="0" algn="l" rtl="0">
              <a:lnSpc>
                <a:spcPct val="90000"/>
              </a:lnSpc>
              <a:spcBef>
                <a:spcPts val="0"/>
              </a:spcBef>
              <a:spcAft>
                <a:spcPts val="0"/>
              </a:spcAft>
              <a:buClr>
                <a:srgbClr val="000000"/>
              </a:buClr>
              <a:buSzPts val="2800"/>
            </a:pPr>
            <a:r>
              <a:rPr lang="es-MX" sz="2800" b="0" i="0" u="none" strike="noStrike" cap="none" dirty="0">
                <a:solidFill>
                  <a:srgbClr val="000000"/>
                </a:solidFill>
                <a:latin typeface="Times New Roman"/>
                <a:ea typeface="Times New Roman"/>
                <a:cs typeface="Times New Roman"/>
                <a:sym typeface="Times New Roman"/>
              </a:rPr>
              <a:t>Desarrollar un módulo de control que permitirá administrar el sistema de irrigación con </a:t>
            </a:r>
            <a:r>
              <a:rPr lang="es-MX" sz="2800" b="0" i="0" u="none" strike="noStrike" cap="none" dirty="0" err="1">
                <a:solidFill>
                  <a:srgbClr val="000000"/>
                </a:solidFill>
                <a:latin typeface="Times New Roman"/>
                <a:ea typeface="Times New Roman"/>
                <a:cs typeface="Times New Roman"/>
                <a:sym typeface="Times New Roman"/>
              </a:rPr>
              <a:t>IoT</a:t>
            </a:r>
            <a:r>
              <a:rPr lang="es-MX" sz="2800" b="0" i="0" u="none" strike="noStrike" cap="none" dirty="0">
                <a:solidFill>
                  <a:srgbClr val="000000"/>
                </a:solidFill>
                <a:latin typeface="Times New Roman"/>
                <a:ea typeface="Times New Roman"/>
                <a:cs typeface="Times New Roman"/>
                <a:sym typeface="Times New Roman"/>
              </a:rPr>
              <a:t> mediante la metodología XP</a:t>
            </a:r>
          </a:p>
          <a:p>
            <a:pPr marL="0" marR="0" lvl="0" indent="0" algn="l" rtl="0">
              <a:lnSpc>
                <a:spcPct val="90000"/>
              </a:lnSpc>
              <a:spcBef>
                <a:spcPts val="1001"/>
              </a:spcBef>
              <a:spcAft>
                <a:spcPts val="0"/>
              </a:spcAft>
              <a:buNone/>
            </a:pPr>
            <a:endParaRPr sz="2800" b="0" i="0" u="none" strike="noStrike" cap="none" dirty="0">
              <a:latin typeface="Arial"/>
              <a:ea typeface="Arial"/>
              <a:cs typeface="Arial"/>
              <a:sym typeface="Arial"/>
            </a:endParaRPr>
          </a:p>
        </p:txBody>
      </p:sp>
    </p:spTree>
    <p:extLst>
      <p:ext uri="{BB962C8B-B14F-4D97-AF65-F5344CB8AC3E}">
        <p14:creationId xmlns:p14="http://schemas.microsoft.com/office/powerpoint/2010/main" val="33130370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30" descr="A close up of a logo&#10;&#10;Description automatically generated"/>
          <p:cNvPicPr preferRelativeResize="0"/>
          <p:nvPr/>
        </p:nvPicPr>
        <p:blipFill rotWithShape="1">
          <a:blip r:embed="rId3">
            <a:alphaModFix/>
          </a:blip>
          <a:srcRect/>
          <a:stretch/>
        </p:blipFill>
        <p:spPr>
          <a:xfrm>
            <a:off x="720" y="720"/>
            <a:ext cx="12190680" cy="6856560"/>
          </a:xfrm>
          <a:prstGeom prst="rect">
            <a:avLst/>
          </a:prstGeom>
          <a:noFill/>
          <a:ln>
            <a:noFill/>
          </a:ln>
        </p:spPr>
      </p:pic>
      <p:sp>
        <p:nvSpPr>
          <p:cNvPr id="132" name="Google Shape;132;p30"/>
          <p:cNvSpPr/>
          <p:nvPr/>
        </p:nvSpPr>
        <p:spPr>
          <a:xfrm>
            <a:off x="8610480" y="6356520"/>
            <a:ext cx="2741760" cy="363600"/>
          </a:xfrm>
          <a:prstGeom prst="rect">
            <a:avLst/>
          </a:prstGeom>
          <a:noFill/>
          <a:ln>
            <a:noFill/>
          </a:ln>
        </p:spPr>
        <p:txBody>
          <a:bodyPr spcFirstLastPara="1" wrap="square" lIns="90000" tIns="45000" rIns="90000" bIns="45000" anchor="ctr" anchorCtr="0">
            <a:noAutofit/>
          </a:bodyPr>
          <a:lstStyle/>
          <a:p>
            <a:pPr marL="0" marR="0" lvl="0" indent="0" algn="r" rtl="0">
              <a:lnSpc>
                <a:spcPct val="100000"/>
              </a:lnSpc>
              <a:spcBef>
                <a:spcPts val="0"/>
              </a:spcBef>
              <a:spcAft>
                <a:spcPts val="0"/>
              </a:spcAft>
              <a:buNone/>
            </a:pPr>
            <a:fld id="{00000000-1234-1234-1234-123412341234}" type="slidenum">
              <a:rPr lang="es-EC" sz="1200" b="0" i="0" u="none" strike="noStrike" cap="none">
                <a:solidFill>
                  <a:srgbClr val="8B8B8B"/>
                </a:solidFill>
                <a:latin typeface="Calibri"/>
                <a:ea typeface="Calibri"/>
                <a:cs typeface="Calibri"/>
                <a:sym typeface="Calibri"/>
              </a:rPr>
              <a:t>28</a:t>
            </a:fld>
            <a:endParaRPr sz="1200" b="0" i="0" u="none" strike="noStrike" cap="none">
              <a:latin typeface="Arial"/>
              <a:ea typeface="Arial"/>
              <a:cs typeface="Arial"/>
              <a:sym typeface="Arial"/>
            </a:endParaRPr>
          </a:p>
        </p:txBody>
      </p:sp>
      <p:sp>
        <p:nvSpPr>
          <p:cNvPr id="133" name="Google Shape;133;p30"/>
          <p:cNvSpPr/>
          <p:nvPr/>
        </p:nvSpPr>
        <p:spPr>
          <a:xfrm>
            <a:off x="2784267" y="282060"/>
            <a:ext cx="8301076" cy="689400"/>
          </a:xfrm>
          <a:prstGeom prst="rect">
            <a:avLst/>
          </a:prstGeom>
          <a:noFill/>
          <a:ln>
            <a:noFill/>
          </a:ln>
        </p:spPr>
        <p:txBody>
          <a:bodyPr spcFirstLastPara="1" wrap="square" lIns="90000" tIns="45000" rIns="90000" bIns="45000" anchor="t" anchorCtr="0">
            <a:noAutofit/>
          </a:bodyPr>
          <a:lstStyle/>
          <a:p>
            <a:pPr marL="0" marR="0" lvl="0" indent="0" algn="ctr" rtl="0">
              <a:lnSpc>
                <a:spcPct val="90000"/>
              </a:lnSpc>
              <a:spcBef>
                <a:spcPts val="0"/>
              </a:spcBef>
              <a:spcAft>
                <a:spcPts val="0"/>
              </a:spcAft>
              <a:buNone/>
            </a:pPr>
            <a:r>
              <a:rPr lang="es-MX" sz="3200" b="1" i="0" u="none" strike="noStrike" cap="none" dirty="0">
                <a:solidFill>
                  <a:srgbClr val="000000"/>
                </a:solidFill>
                <a:latin typeface="Times New Roman"/>
                <a:ea typeface="Times New Roman"/>
                <a:cs typeface="Times New Roman"/>
                <a:sym typeface="Times New Roman"/>
              </a:rPr>
              <a:t>Planificar las etapas para el desarrollo del módulo de control y administración</a:t>
            </a:r>
          </a:p>
        </p:txBody>
      </p:sp>
      <p:pic>
        <p:nvPicPr>
          <p:cNvPr id="2" name="Imagen 1">
            <a:extLst>
              <a:ext uri="{FF2B5EF4-FFF2-40B4-BE49-F238E27FC236}">
                <a16:creationId xmlns:a16="http://schemas.microsoft.com/office/drawing/2014/main" id="{252926BC-90B0-4F51-E8C7-3E673C15AC07}"/>
              </a:ext>
            </a:extLst>
          </p:cNvPr>
          <p:cNvPicPr>
            <a:picLocks noChangeAspect="1"/>
          </p:cNvPicPr>
          <p:nvPr/>
        </p:nvPicPr>
        <p:blipFill>
          <a:blip r:embed="rId4"/>
          <a:stretch>
            <a:fillRect/>
          </a:stretch>
        </p:blipFill>
        <p:spPr>
          <a:xfrm>
            <a:off x="2222695" y="1427406"/>
            <a:ext cx="8060787" cy="5095149"/>
          </a:xfrm>
          <a:prstGeom prst="rect">
            <a:avLst/>
          </a:prstGeom>
        </p:spPr>
      </p:pic>
    </p:spTree>
    <p:extLst>
      <p:ext uri="{BB962C8B-B14F-4D97-AF65-F5344CB8AC3E}">
        <p14:creationId xmlns:p14="http://schemas.microsoft.com/office/powerpoint/2010/main" val="1173135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30" descr="A close up of a logo&#10;&#10;Description automatically generated"/>
          <p:cNvPicPr preferRelativeResize="0"/>
          <p:nvPr/>
        </p:nvPicPr>
        <p:blipFill rotWithShape="1">
          <a:blip r:embed="rId3">
            <a:alphaModFix/>
          </a:blip>
          <a:srcRect/>
          <a:stretch/>
        </p:blipFill>
        <p:spPr>
          <a:xfrm>
            <a:off x="720" y="720"/>
            <a:ext cx="12190680" cy="6856560"/>
          </a:xfrm>
          <a:prstGeom prst="rect">
            <a:avLst/>
          </a:prstGeom>
          <a:noFill/>
          <a:ln>
            <a:noFill/>
          </a:ln>
        </p:spPr>
      </p:pic>
      <p:sp>
        <p:nvSpPr>
          <p:cNvPr id="132" name="Google Shape;132;p30"/>
          <p:cNvSpPr/>
          <p:nvPr/>
        </p:nvSpPr>
        <p:spPr>
          <a:xfrm>
            <a:off x="8610480" y="6356520"/>
            <a:ext cx="2741760" cy="363600"/>
          </a:xfrm>
          <a:prstGeom prst="rect">
            <a:avLst/>
          </a:prstGeom>
          <a:noFill/>
          <a:ln>
            <a:noFill/>
          </a:ln>
        </p:spPr>
        <p:txBody>
          <a:bodyPr spcFirstLastPara="1" wrap="square" lIns="90000" tIns="45000" rIns="90000" bIns="45000" anchor="ctr" anchorCtr="0">
            <a:noAutofit/>
          </a:bodyPr>
          <a:lstStyle/>
          <a:p>
            <a:pPr marL="0" marR="0" lvl="0" indent="0" algn="r" rtl="0">
              <a:lnSpc>
                <a:spcPct val="100000"/>
              </a:lnSpc>
              <a:spcBef>
                <a:spcPts val="0"/>
              </a:spcBef>
              <a:spcAft>
                <a:spcPts val="0"/>
              </a:spcAft>
              <a:buNone/>
            </a:pPr>
            <a:fld id="{00000000-1234-1234-1234-123412341234}" type="slidenum">
              <a:rPr lang="es-EC" sz="1200" b="0" i="0" u="none" strike="noStrike" cap="none">
                <a:solidFill>
                  <a:srgbClr val="8B8B8B"/>
                </a:solidFill>
                <a:latin typeface="Calibri"/>
                <a:ea typeface="Calibri"/>
                <a:cs typeface="Calibri"/>
                <a:sym typeface="Calibri"/>
              </a:rPr>
              <a:t>29</a:t>
            </a:fld>
            <a:endParaRPr sz="1200" b="0" i="0" u="none" strike="noStrike" cap="none">
              <a:latin typeface="Arial"/>
              <a:ea typeface="Arial"/>
              <a:cs typeface="Arial"/>
              <a:sym typeface="Arial"/>
            </a:endParaRPr>
          </a:p>
        </p:txBody>
      </p:sp>
      <p:sp>
        <p:nvSpPr>
          <p:cNvPr id="133" name="Google Shape;133;p30"/>
          <p:cNvSpPr/>
          <p:nvPr/>
        </p:nvSpPr>
        <p:spPr>
          <a:xfrm>
            <a:off x="2235627" y="282060"/>
            <a:ext cx="8301076" cy="689400"/>
          </a:xfrm>
          <a:prstGeom prst="rect">
            <a:avLst/>
          </a:prstGeom>
          <a:noFill/>
          <a:ln>
            <a:noFill/>
          </a:ln>
        </p:spPr>
        <p:txBody>
          <a:bodyPr spcFirstLastPara="1" wrap="square" lIns="90000" tIns="45000" rIns="90000" bIns="45000" anchor="t" anchorCtr="0">
            <a:noAutofit/>
          </a:bodyPr>
          <a:lstStyle/>
          <a:p>
            <a:pPr marL="0" marR="0" lvl="0" indent="0" algn="ctr" rtl="0">
              <a:lnSpc>
                <a:spcPct val="90000"/>
              </a:lnSpc>
              <a:spcBef>
                <a:spcPts val="0"/>
              </a:spcBef>
              <a:spcAft>
                <a:spcPts val="0"/>
              </a:spcAft>
              <a:buNone/>
            </a:pPr>
            <a:r>
              <a:rPr lang="es-MX" sz="3200" b="1" i="0" u="none" strike="noStrike" cap="none" dirty="0">
                <a:solidFill>
                  <a:srgbClr val="000000"/>
                </a:solidFill>
                <a:latin typeface="Times New Roman"/>
                <a:ea typeface="Times New Roman"/>
                <a:cs typeface="Times New Roman"/>
                <a:sym typeface="Times New Roman"/>
              </a:rPr>
              <a:t>Requisitos Funcionales</a:t>
            </a:r>
          </a:p>
        </p:txBody>
      </p:sp>
      <p:pic>
        <p:nvPicPr>
          <p:cNvPr id="4" name="Imagen 3">
            <a:extLst>
              <a:ext uri="{FF2B5EF4-FFF2-40B4-BE49-F238E27FC236}">
                <a16:creationId xmlns:a16="http://schemas.microsoft.com/office/drawing/2014/main" id="{C80889AC-3496-9E05-20FD-DBFE76D5C340}"/>
              </a:ext>
            </a:extLst>
          </p:cNvPr>
          <p:cNvPicPr>
            <a:picLocks noChangeAspect="1"/>
          </p:cNvPicPr>
          <p:nvPr/>
        </p:nvPicPr>
        <p:blipFill>
          <a:blip r:embed="rId4"/>
          <a:stretch>
            <a:fillRect/>
          </a:stretch>
        </p:blipFill>
        <p:spPr>
          <a:xfrm>
            <a:off x="3623043" y="827763"/>
            <a:ext cx="4873845" cy="5911346"/>
          </a:xfrm>
          <a:prstGeom prst="rect">
            <a:avLst/>
          </a:prstGeom>
        </p:spPr>
      </p:pic>
    </p:spTree>
    <p:extLst>
      <p:ext uri="{BB962C8B-B14F-4D97-AF65-F5344CB8AC3E}">
        <p14:creationId xmlns:p14="http://schemas.microsoft.com/office/powerpoint/2010/main" val="4196529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28"/>
          <p:cNvPicPr preferRelativeResize="0"/>
          <p:nvPr/>
        </p:nvPicPr>
        <p:blipFill rotWithShape="1">
          <a:blip r:embed="rId3">
            <a:alphaModFix/>
          </a:blip>
          <a:srcRect/>
          <a:stretch/>
        </p:blipFill>
        <p:spPr>
          <a:xfrm>
            <a:off x="0" y="0"/>
            <a:ext cx="12190680" cy="6856560"/>
          </a:xfrm>
          <a:prstGeom prst="rect">
            <a:avLst/>
          </a:prstGeom>
          <a:noFill/>
          <a:ln>
            <a:noFill/>
          </a:ln>
        </p:spPr>
      </p:pic>
      <p:sp>
        <p:nvSpPr>
          <p:cNvPr id="117" name="Google Shape;117;p28"/>
          <p:cNvSpPr/>
          <p:nvPr/>
        </p:nvSpPr>
        <p:spPr>
          <a:xfrm>
            <a:off x="561987" y="2518117"/>
            <a:ext cx="11066705" cy="1550022"/>
          </a:xfrm>
          <a:prstGeom prst="rect">
            <a:avLst/>
          </a:prstGeom>
          <a:noFill/>
          <a:ln>
            <a:noFill/>
          </a:ln>
        </p:spPr>
        <p:txBody>
          <a:bodyPr spcFirstLastPara="1" wrap="square" lIns="90000" tIns="45000" rIns="90000" bIns="45000" anchor="b" anchorCtr="0">
            <a:noAutofit/>
          </a:bodyPr>
          <a:lstStyle/>
          <a:p>
            <a:pPr marL="0" marR="0" lvl="0" indent="0" algn="ctr" rtl="0">
              <a:lnSpc>
                <a:spcPct val="90000"/>
              </a:lnSpc>
              <a:spcBef>
                <a:spcPts val="0"/>
              </a:spcBef>
              <a:spcAft>
                <a:spcPts val="0"/>
              </a:spcAft>
              <a:buNone/>
            </a:pPr>
            <a:r>
              <a:rPr lang="es-MX" sz="4400" b="1" i="0" u="none" strike="noStrike" cap="none" dirty="0">
                <a:solidFill>
                  <a:srgbClr val="2F5597"/>
                </a:solidFill>
                <a:latin typeface="Times New Roman"/>
                <a:ea typeface="Times New Roman"/>
                <a:cs typeface="Times New Roman"/>
                <a:sym typeface="Times New Roman"/>
              </a:rPr>
              <a:t>“Sistema de irrigación utilizando </a:t>
            </a:r>
            <a:r>
              <a:rPr lang="es-MX" sz="4400" b="1" i="0" u="none" strike="noStrike" cap="none" dirty="0" err="1">
                <a:solidFill>
                  <a:srgbClr val="2F5597"/>
                </a:solidFill>
                <a:latin typeface="Times New Roman"/>
                <a:ea typeface="Times New Roman"/>
                <a:cs typeface="Times New Roman"/>
                <a:sym typeface="Times New Roman"/>
              </a:rPr>
              <a:t>IoT</a:t>
            </a:r>
            <a:r>
              <a:rPr lang="es-MX" sz="4400" b="1" i="0" u="none" strike="noStrike" cap="none" dirty="0">
                <a:solidFill>
                  <a:srgbClr val="2F5597"/>
                </a:solidFill>
                <a:latin typeface="Times New Roman"/>
                <a:ea typeface="Times New Roman"/>
                <a:cs typeface="Times New Roman"/>
                <a:sym typeface="Times New Roman"/>
              </a:rPr>
              <a:t> para cultivos de la Universidad Nacional de Loja”</a:t>
            </a:r>
            <a:endParaRPr lang="es-EC" sz="4400" b="0" i="0" u="none" strike="noStrike" cap="none" dirty="0">
              <a:latin typeface="Arial"/>
              <a:ea typeface="Arial"/>
              <a:cs typeface="Arial"/>
              <a:sym typeface="Arial"/>
            </a:endParaRPr>
          </a:p>
        </p:txBody>
      </p:sp>
    </p:spTree>
    <p:extLst>
      <p:ext uri="{BB962C8B-B14F-4D97-AF65-F5344CB8AC3E}">
        <p14:creationId xmlns:p14="http://schemas.microsoft.com/office/powerpoint/2010/main" val="33435599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30" descr="A close up of a logo&#10;&#10;Description automatically generated"/>
          <p:cNvPicPr preferRelativeResize="0"/>
          <p:nvPr/>
        </p:nvPicPr>
        <p:blipFill rotWithShape="1">
          <a:blip r:embed="rId3">
            <a:alphaModFix/>
          </a:blip>
          <a:srcRect/>
          <a:stretch/>
        </p:blipFill>
        <p:spPr>
          <a:xfrm>
            <a:off x="720" y="720"/>
            <a:ext cx="12190680" cy="6856560"/>
          </a:xfrm>
          <a:prstGeom prst="rect">
            <a:avLst/>
          </a:prstGeom>
          <a:noFill/>
          <a:ln>
            <a:noFill/>
          </a:ln>
        </p:spPr>
      </p:pic>
      <p:sp>
        <p:nvSpPr>
          <p:cNvPr id="132" name="Google Shape;132;p30"/>
          <p:cNvSpPr/>
          <p:nvPr/>
        </p:nvSpPr>
        <p:spPr>
          <a:xfrm>
            <a:off x="8610480" y="6356520"/>
            <a:ext cx="2741760" cy="363600"/>
          </a:xfrm>
          <a:prstGeom prst="rect">
            <a:avLst/>
          </a:prstGeom>
          <a:noFill/>
          <a:ln>
            <a:noFill/>
          </a:ln>
        </p:spPr>
        <p:txBody>
          <a:bodyPr spcFirstLastPara="1" wrap="square" lIns="90000" tIns="45000" rIns="90000" bIns="45000" anchor="ctr" anchorCtr="0">
            <a:noAutofit/>
          </a:bodyPr>
          <a:lstStyle/>
          <a:p>
            <a:pPr marL="0" marR="0" lvl="0" indent="0" algn="r" rtl="0">
              <a:lnSpc>
                <a:spcPct val="100000"/>
              </a:lnSpc>
              <a:spcBef>
                <a:spcPts val="0"/>
              </a:spcBef>
              <a:spcAft>
                <a:spcPts val="0"/>
              </a:spcAft>
              <a:buNone/>
            </a:pPr>
            <a:fld id="{00000000-1234-1234-1234-123412341234}" type="slidenum">
              <a:rPr lang="es-EC" sz="1200" b="0" i="0" u="none" strike="noStrike" cap="none">
                <a:solidFill>
                  <a:srgbClr val="8B8B8B"/>
                </a:solidFill>
                <a:latin typeface="Calibri"/>
                <a:ea typeface="Calibri"/>
                <a:cs typeface="Calibri"/>
                <a:sym typeface="Calibri"/>
              </a:rPr>
              <a:t>30</a:t>
            </a:fld>
            <a:endParaRPr sz="1200" b="0" i="0" u="none" strike="noStrike" cap="none">
              <a:latin typeface="Arial"/>
              <a:ea typeface="Arial"/>
              <a:cs typeface="Arial"/>
              <a:sym typeface="Arial"/>
            </a:endParaRPr>
          </a:p>
        </p:txBody>
      </p:sp>
      <p:sp>
        <p:nvSpPr>
          <p:cNvPr id="133" name="Google Shape;133;p30"/>
          <p:cNvSpPr/>
          <p:nvPr/>
        </p:nvSpPr>
        <p:spPr>
          <a:xfrm>
            <a:off x="2019203" y="484920"/>
            <a:ext cx="10172077" cy="689400"/>
          </a:xfrm>
          <a:prstGeom prst="rect">
            <a:avLst/>
          </a:prstGeom>
          <a:noFill/>
          <a:ln>
            <a:noFill/>
          </a:ln>
        </p:spPr>
        <p:txBody>
          <a:bodyPr spcFirstLastPara="1" wrap="square" lIns="90000" tIns="45000" rIns="90000" bIns="45000" anchor="t" anchorCtr="0">
            <a:noAutofit/>
          </a:bodyPr>
          <a:lstStyle/>
          <a:p>
            <a:pPr marL="0" marR="0" lvl="0" indent="0" algn="ctr" rtl="0">
              <a:lnSpc>
                <a:spcPct val="90000"/>
              </a:lnSpc>
              <a:spcBef>
                <a:spcPts val="0"/>
              </a:spcBef>
              <a:spcAft>
                <a:spcPts val="0"/>
              </a:spcAft>
              <a:buNone/>
            </a:pPr>
            <a:r>
              <a:rPr lang="es-MX" sz="2400" b="1" i="0" u="none" strike="noStrike" cap="none" dirty="0">
                <a:solidFill>
                  <a:srgbClr val="000000"/>
                </a:solidFill>
                <a:latin typeface="Times New Roman"/>
                <a:ea typeface="Times New Roman"/>
                <a:cs typeface="Times New Roman"/>
                <a:sym typeface="Times New Roman"/>
              </a:rPr>
              <a:t>Diseñar el módulo de control en base de la especificación de requisitos utilizando notación UML (</a:t>
            </a:r>
            <a:r>
              <a:rPr lang="es-MX" sz="2400" b="1" i="0" u="none" strike="noStrike" cap="none" dirty="0" err="1">
                <a:solidFill>
                  <a:srgbClr val="000000"/>
                </a:solidFill>
                <a:latin typeface="Times New Roman"/>
                <a:ea typeface="Times New Roman"/>
                <a:cs typeface="Times New Roman"/>
                <a:sym typeface="Times New Roman"/>
              </a:rPr>
              <a:t>Unified</a:t>
            </a:r>
            <a:r>
              <a:rPr lang="es-MX" sz="2400" b="1" i="0" u="none" strike="noStrike" cap="none" dirty="0">
                <a:solidFill>
                  <a:srgbClr val="000000"/>
                </a:solidFill>
                <a:latin typeface="Times New Roman"/>
                <a:ea typeface="Times New Roman"/>
                <a:cs typeface="Times New Roman"/>
                <a:sym typeface="Times New Roman"/>
              </a:rPr>
              <a:t> </a:t>
            </a:r>
            <a:r>
              <a:rPr lang="es-MX" sz="2400" b="1" i="0" u="none" strike="noStrike" cap="none" dirty="0" err="1">
                <a:solidFill>
                  <a:srgbClr val="000000"/>
                </a:solidFill>
                <a:latin typeface="Times New Roman"/>
                <a:ea typeface="Times New Roman"/>
                <a:cs typeface="Times New Roman"/>
                <a:sym typeface="Times New Roman"/>
              </a:rPr>
              <a:t>Modeling</a:t>
            </a:r>
            <a:r>
              <a:rPr lang="es-MX" sz="2400" b="1" i="0" u="none" strike="noStrike" cap="none" dirty="0">
                <a:solidFill>
                  <a:srgbClr val="000000"/>
                </a:solidFill>
                <a:latin typeface="Times New Roman"/>
                <a:ea typeface="Times New Roman"/>
                <a:cs typeface="Times New Roman"/>
                <a:sym typeface="Times New Roman"/>
              </a:rPr>
              <a:t> </a:t>
            </a:r>
            <a:r>
              <a:rPr lang="es-MX" sz="2400" b="1" i="0" u="none" strike="noStrike" cap="none" dirty="0" err="1">
                <a:solidFill>
                  <a:srgbClr val="000000"/>
                </a:solidFill>
                <a:latin typeface="Times New Roman"/>
                <a:ea typeface="Times New Roman"/>
                <a:cs typeface="Times New Roman"/>
                <a:sym typeface="Times New Roman"/>
              </a:rPr>
              <a:t>Language</a:t>
            </a:r>
            <a:r>
              <a:rPr lang="es-MX" sz="2400" b="1" i="0" u="none" strike="noStrike" cap="none" dirty="0">
                <a:solidFill>
                  <a:srgbClr val="000000"/>
                </a:solidFill>
                <a:latin typeface="Times New Roman"/>
                <a:ea typeface="Times New Roman"/>
                <a:cs typeface="Times New Roman"/>
                <a:sym typeface="Times New Roman"/>
              </a:rPr>
              <a:t>)</a:t>
            </a:r>
          </a:p>
        </p:txBody>
      </p:sp>
      <p:sp>
        <p:nvSpPr>
          <p:cNvPr id="2" name="Google Shape;436;p43">
            <a:extLst>
              <a:ext uri="{FF2B5EF4-FFF2-40B4-BE49-F238E27FC236}">
                <a16:creationId xmlns:a16="http://schemas.microsoft.com/office/drawing/2014/main" id="{F37D5A64-BB84-8012-9984-D3FBC2916916}"/>
              </a:ext>
            </a:extLst>
          </p:cNvPr>
          <p:cNvSpPr/>
          <p:nvPr/>
        </p:nvSpPr>
        <p:spPr>
          <a:xfrm>
            <a:off x="1544193" y="1465042"/>
            <a:ext cx="443272" cy="426975"/>
          </a:xfrm>
          <a:prstGeom prst="ellipse">
            <a:avLst/>
          </a:prstGeom>
          <a:solidFill>
            <a:schemeClr val="accent1">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lt1"/>
                </a:solidFill>
                <a:latin typeface="Montserrat ExtraBold"/>
                <a:ea typeface="Montserrat ExtraBold"/>
                <a:cs typeface="Montserrat ExtraBold"/>
                <a:sym typeface="Montserrat ExtraBold"/>
              </a:rPr>
              <a:t>1</a:t>
            </a:r>
            <a:endParaRPr sz="1800" dirty="0">
              <a:solidFill>
                <a:schemeClr val="lt1"/>
              </a:solidFill>
              <a:latin typeface="Montserrat ExtraBold"/>
              <a:ea typeface="Montserrat ExtraBold"/>
              <a:cs typeface="Montserrat ExtraBold"/>
              <a:sym typeface="Montserrat ExtraBold"/>
            </a:endParaRPr>
          </a:p>
        </p:txBody>
      </p:sp>
      <p:cxnSp>
        <p:nvCxnSpPr>
          <p:cNvPr id="3" name="Google Shape;438;p43">
            <a:extLst>
              <a:ext uri="{FF2B5EF4-FFF2-40B4-BE49-F238E27FC236}">
                <a16:creationId xmlns:a16="http://schemas.microsoft.com/office/drawing/2014/main" id="{EE234987-F430-CA06-421B-7AA0FA29D8F9}"/>
              </a:ext>
            </a:extLst>
          </p:cNvPr>
          <p:cNvCxnSpPr>
            <a:cxnSpLocks/>
          </p:cNvCxnSpPr>
          <p:nvPr/>
        </p:nvCxnSpPr>
        <p:spPr>
          <a:xfrm flipH="1">
            <a:off x="1935495" y="1708539"/>
            <a:ext cx="337928"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Subtítulo 2">
            <a:extLst>
              <a:ext uri="{FF2B5EF4-FFF2-40B4-BE49-F238E27FC236}">
                <a16:creationId xmlns:a16="http://schemas.microsoft.com/office/drawing/2014/main" id="{10D812A9-81D9-690A-4ABF-242A81E6711F}"/>
              </a:ext>
            </a:extLst>
          </p:cNvPr>
          <p:cNvSpPr txBox="1">
            <a:spLocks/>
          </p:cNvSpPr>
          <p:nvPr/>
        </p:nvSpPr>
        <p:spPr>
          <a:xfrm>
            <a:off x="2273424" y="1513244"/>
            <a:ext cx="2550834" cy="290551"/>
          </a:xfrm>
          <a:prstGeom prst="round2DiagRect">
            <a:avLst>
              <a:gd name="adj1" fmla="val 50000"/>
              <a:gd name="adj2" fmla="val 0"/>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Medium"/>
              <a:buNone/>
              <a:defRPr sz="1500" b="0" i="0" u="none" strike="noStrike" cap="none">
                <a:solidFill>
                  <a:schemeClr val="dk2"/>
                </a:solidFill>
                <a:latin typeface="Montserrat Medium"/>
                <a:ea typeface="Montserrat Medium"/>
                <a:cs typeface="Montserrat Medium"/>
                <a:sym typeface="Montserrat Medium"/>
              </a:defRPr>
            </a:lvl1pPr>
            <a:lvl2pPr marL="914400" marR="0" lvl="1" indent="-317500" algn="ctr" rtl="0">
              <a:lnSpc>
                <a:spcPct val="100000"/>
              </a:lnSpc>
              <a:spcBef>
                <a:spcPts val="160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2pPr>
            <a:lvl3pPr marL="1371600" marR="0" lvl="2" indent="-317500" algn="ctr" rtl="0">
              <a:lnSpc>
                <a:spcPct val="100000"/>
              </a:lnSpc>
              <a:spcBef>
                <a:spcPts val="160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3pPr>
            <a:lvl4pPr marL="1828800" marR="0" lvl="3" indent="-317500" algn="ctr" rtl="0">
              <a:lnSpc>
                <a:spcPct val="100000"/>
              </a:lnSpc>
              <a:spcBef>
                <a:spcPts val="160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4pPr>
            <a:lvl5pPr marL="2286000" marR="0" lvl="4" indent="-317500" algn="ctr" rtl="0">
              <a:lnSpc>
                <a:spcPct val="100000"/>
              </a:lnSpc>
              <a:spcBef>
                <a:spcPts val="160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5pPr>
            <a:lvl6pPr marL="2743200" marR="0" lvl="5" indent="-317500" algn="ctr" rtl="0">
              <a:lnSpc>
                <a:spcPct val="100000"/>
              </a:lnSpc>
              <a:spcBef>
                <a:spcPts val="160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6pPr>
            <a:lvl7pPr marL="3200400" marR="0" lvl="6" indent="-317500" algn="ctr" rtl="0">
              <a:lnSpc>
                <a:spcPct val="100000"/>
              </a:lnSpc>
              <a:spcBef>
                <a:spcPts val="160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7pPr>
            <a:lvl8pPr marL="3657600" marR="0" lvl="7" indent="-317500" algn="ctr" rtl="0">
              <a:lnSpc>
                <a:spcPct val="100000"/>
              </a:lnSpc>
              <a:spcBef>
                <a:spcPts val="160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8pPr>
            <a:lvl9pPr marL="4114800" marR="0" lvl="8" indent="-317500" algn="ctr" rtl="0">
              <a:lnSpc>
                <a:spcPct val="100000"/>
              </a:lnSpc>
              <a:spcBef>
                <a:spcPts val="1600"/>
              </a:spcBef>
              <a:spcAft>
                <a:spcPts val="160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9pPr>
          </a:lstStyle>
          <a:p>
            <a:pPr marL="114300" indent="0" algn="l">
              <a:lnSpc>
                <a:spcPct val="200000"/>
              </a:lnSpc>
              <a:spcAft>
                <a:spcPts val="600"/>
              </a:spcAft>
            </a:pPr>
            <a:r>
              <a:rPr lang="es-ES" sz="1600" b="1" dirty="0">
                <a:solidFill>
                  <a:srgbClr val="000000"/>
                </a:solidFill>
                <a:latin typeface="Times New Roman" panose="02020603050405020304" pitchFamily="18" charset="0"/>
                <a:cs typeface="Times New Roman" panose="02020603050405020304" pitchFamily="18" charset="0"/>
              </a:rPr>
              <a:t>Vista - Escenarios</a:t>
            </a:r>
          </a:p>
        </p:txBody>
      </p:sp>
      <p:pic>
        <p:nvPicPr>
          <p:cNvPr id="5" name="Imagen 4">
            <a:extLst>
              <a:ext uri="{FF2B5EF4-FFF2-40B4-BE49-F238E27FC236}">
                <a16:creationId xmlns:a16="http://schemas.microsoft.com/office/drawing/2014/main" id="{B265206D-67AE-6DBD-8B5A-39A8A7154C7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561" y="1658519"/>
            <a:ext cx="5905409" cy="4714561"/>
          </a:xfrm>
          <a:prstGeom prst="rect">
            <a:avLst/>
          </a:prstGeom>
          <a:noFill/>
          <a:ln>
            <a:noFill/>
          </a:ln>
        </p:spPr>
      </p:pic>
    </p:spTree>
    <p:extLst>
      <p:ext uri="{BB962C8B-B14F-4D97-AF65-F5344CB8AC3E}">
        <p14:creationId xmlns:p14="http://schemas.microsoft.com/office/powerpoint/2010/main" val="9894534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30" descr="A close up of a logo&#10;&#10;Description automatically generated"/>
          <p:cNvPicPr preferRelativeResize="0"/>
          <p:nvPr/>
        </p:nvPicPr>
        <p:blipFill rotWithShape="1">
          <a:blip r:embed="rId3">
            <a:alphaModFix/>
          </a:blip>
          <a:srcRect/>
          <a:stretch/>
        </p:blipFill>
        <p:spPr>
          <a:xfrm>
            <a:off x="720" y="720"/>
            <a:ext cx="12190680" cy="6856560"/>
          </a:xfrm>
          <a:prstGeom prst="rect">
            <a:avLst/>
          </a:prstGeom>
          <a:noFill/>
          <a:ln>
            <a:noFill/>
          </a:ln>
        </p:spPr>
      </p:pic>
      <p:sp>
        <p:nvSpPr>
          <p:cNvPr id="132" name="Google Shape;132;p30"/>
          <p:cNvSpPr/>
          <p:nvPr/>
        </p:nvSpPr>
        <p:spPr>
          <a:xfrm>
            <a:off x="8610480" y="6356520"/>
            <a:ext cx="2741760" cy="363600"/>
          </a:xfrm>
          <a:prstGeom prst="rect">
            <a:avLst/>
          </a:prstGeom>
          <a:noFill/>
          <a:ln>
            <a:noFill/>
          </a:ln>
        </p:spPr>
        <p:txBody>
          <a:bodyPr spcFirstLastPara="1" wrap="square" lIns="90000" tIns="45000" rIns="90000" bIns="45000" anchor="ctr" anchorCtr="0">
            <a:noAutofit/>
          </a:bodyPr>
          <a:lstStyle/>
          <a:p>
            <a:pPr marL="0" marR="0" lvl="0" indent="0" algn="r" rtl="0">
              <a:lnSpc>
                <a:spcPct val="100000"/>
              </a:lnSpc>
              <a:spcBef>
                <a:spcPts val="0"/>
              </a:spcBef>
              <a:spcAft>
                <a:spcPts val="0"/>
              </a:spcAft>
              <a:buNone/>
            </a:pPr>
            <a:fld id="{00000000-1234-1234-1234-123412341234}" type="slidenum">
              <a:rPr lang="es-EC" sz="1200" b="0" i="0" u="none" strike="noStrike" cap="none">
                <a:solidFill>
                  <a:srgbClr val="8B8B8B"/>
                </a:solidFill>
                <a:latin typeface="Calibri"/>
                <a:ea typeface="Calibri"/>
                <a:cs typeface="Calibri"/>
                <a:sym typeface="Calibri"/>
              </a:rPr>
              <a:t>31</a:t>
            </a:fld>
            <a:endParaRPr sz="1200" b="0" i="0" u="none" strike="noStrike" cap="none">
              <a:latin typeface="Arial"/>
              <a:ea typeface="Arial"/>
              <a:cs typeface="Arial"/>
              <a:sym typeface="Arial"/>
            </a:endParaRPr>
          </a:p>
        </p:txBody>
      </p:sp>
      <p:sp>
        <p:nvSpPr>
          <p:cNvPr id="133" name="Google Shape;133;p30"/>
          <p:cNvSpPr/>
          <p:nvPr/>
        </p:nvSpPr>
        <p:spPr>
          <a:xfrm>
            <a:off x="2019203" y="484920"/>
            <a:ext cx="10172077" cy="689400"/>
          </a:xfrm>
          <a:prstGeom prst="rect">
            <a:avLst/>
          </a:prstGeom>
          <a:noFill/>
          <a:ln>
            <a:noFill/>
          </a:ln>
        </p:spPr>
        <p:txBody>
          <a:bodyPr spcFirstLastPara="1" wrap="square" lIns="90000" tIns="45000" rIns="90000" bIns="45000" anchor="t" anchorCtr="0">
            <a:noAutofit/>
          </a:bodyPr>
          <a:lstStyle/>
          <a:p>
            <a:pPr marL="0" marR="0" lvl="0" indent="0" algn="ctr" rtl="0">
              <a:lnSpc>
                <a:spcPct val="90000"/>
              </a:lnSpc>
              <a:spcBef>
                <a:spcPts val="0"/>
              </a:spcBef>
              <a:spcAft>
                <a:spcPts val="0"/>
              </a:spcAft>
              <a:buNone/>
            </a:pPr>
            <a:r>
              <a:rPr lang="es-MX" sz="2400" b="1" i="0" u="none" strike="noStrike" cap="none" dirty="0">
                <a:solidFill>
                  <a:srgbClr val="000000"/>
                </a:solidFill>
                <a:latin typeface="Times New Roman"/>
                <a:ea typeface="Times New Roman"/>
                <a:cs typeface="Times New Roman"/>
                <a:sym typeface="Times New Roman"/>
              </a:rPr>
              <a:t>Diseñar el módulo de control en base de la especificación de requisitos utilizando notación UML (</a:t>
            </a:r>
            <a:r>
              <a:rPr lang="es-MX" sz="2400" b="1" i="0" u="none" strike="noStrike" cap="none" dirty="0" err="1">
                <a:solidFill>
                  <a:srgbClr val="000000"/>
                </a:solidFill>
                <a:latin typeface="Times New Roman"/>
                <a:ea typeface="Times New Roman"/>
                <a:cs typeface="Times New Roman"/>
                <a:sym typeface="Times New Roman"/>
              </a:rPr>
              <a:t>Unified</a:t>
            </a:r>
            <a:r>
              <a:rPr lang="es-MX" sz="2400" b="1" i="0" u="none" strike="noStrike" cap="none" dirty="0">
                <a:solidFill>
                  <a:srgbClr val="000000"/>
                </a:solidFill>
                <a:latin typeface="Times New Roman"/>
                <a:ea typeface="Times New Roman"/>
                <a:cs typeface="Times New Roman"/>
                <a:sym typeface="Times New Roman"/>
              </a:rPr>
              <a:t> </a:t>
            </a:r>
            <a:r>
              <a:rPr lang="es-MX" sz="2400" b="1" i="0" u="none" strike="noStrike" cap="none" dirty="0" err="1">
                <a:solidFill>
                  <a:srgbClr val="000000"/>
                </a:solidFill>
                <a:latin typeface="Times New Roman"/>
                <a:ea typeface="Times New Roman"/>
                <a:cs typeface="Times New Roman"/>
                <a:sym typeface="Times New Roman"/>
              </a:rPr>
              <a:t>Modeling</a:t>
            </a:r>
            <a:r>
              <a:rPr lang="es-MX" sz="2400" b="1" i="0" u="none" strike="noStrike" cap="none" dirty="0">
                <a:solidFill>
                  <a:srgbClr val="000000"/>
                </a:solidFill>
                <a:latin typeface="Times New Roman"/>
                <a:ea typeface="Times New Roman"/>
                <a:cs typeface="Times New Roman"/>
                <a:sym typeface="Times New Roman"/>
              </a:rPr>
              <a:t> </a:t>
            </a:r>
            <a:r>
              <a:rPr lang="es-MX" sz="2400" b="1" i="0" u="none" strike="noStrike" cap="none" dirty="0" err="1">
                <a:solidFill>
                  <a:srgbClr val="000000"/>
                </a:solidFill>
                <a:latin typeface="Times New Roman"/>
                <a:ea typeface="Times New Roman"/>
                <a:cs typeface="Times New Roman"/>
                <a:sym typeface="Times New Roman"/>
              </a:rPr>
              <a:t>Language</a:t>
            </a:r>
            <a:r>
              <a:rPr lang="es-MX" sz="2400" b="1" i="0" u="none" strike="noStrike" cap="none" dirty="0">
                <a:solidFill>
                  <a:srgbClr val="000000"/>
                </a:solidFill>
                <a:latin typeface="Times New Roman"/>
                <a:ea typeface="Times New Roman"/>
                <a:cs typeface="Times New Roman"/>
                <a:sym typeface="Times New Roman"/>
              </a:rPr>
              <a:t>)</a:t>
            </a:r>
          </a:p>
        </p:txBody>
      </p:sp>
      <p:sp>
        <p:nvSpPr>
          <p:cNvPr id="2" name="Google Shape;436;p43">
            <a:extLst>
              <a:ext uri="{FF2B5EF4-FFF2-40B4-BE49-F238E27FC236}">
                <a16:creationId xmlns:a16="http://schemas.microsoft.com/office/drawing/2014/main" id="{F37D5A64-BB84-8012-9984-D3FBC2916916}"/>
              </a:ext>
            </a:extLst>
          </p:cNvPr>
          <p:cNvSpPr/>
          <p:nvPr/>
        </p:nvSpPr>
        <p:spPr>
          <a:xfrm>
            <a:off x="1544193" y="1465042"/>
            <a:ext cx="443272" cy="426975"/>
          </a:xfrm>
          <a:prstGeom prst="ellipse">
            <a:avLst/>
          </a:prstGeom>
          <a:solidFill>
            <a:schemeClr val="accent1">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lt1"/>
                </a:solidFill>
                <a:latin typeface="Montserrat ExtraBold"/>
                <a:ea typeface="Montserrat ExtraBold"/>
                <a:cs typeface="Montserrat ExtraBold"/>
                <a:sym typeface="Montserrat ExtraBold"/>
              </a:rPr>
              <a:t>2</a:t>
            </a:r>
            <a:endParaRPr sz="1800" dirty="0">
              <a:solidFill>
                <a:schemeClr val="lt1"/>
              </a:solidFill>
              <a:latin typeface="Montserrat ExtraBold"/>
              <a:ea typeface="Montserrat ExtraBold"/>
              <a:cs typeface="Montserrat ExtraBold"/>
              <a:sym typeface="Montserrat ExtraBold"/>
            </a:endParaRPr>
          </a:p>
        </p:txBody>
      </p:sp>
      <p:cxnSp>
        <p:nvCxnSpPr>
          <p:cNvPr id="3" name="Google Shape;438;p43">
            <a:extLst>
              <a:ext uri="{FF2B5EF4-FFF2-40B4-BE49-F238E27FC236}">
                <a16:creationId xmlns:a16="http://schemas.microsoft.com/office/drawing/2014/main" id="{EE234987-F430-CA06-421B-7AA0FA29D8F9}"/>
              </a:ext>
            </a:extLst>
          </p:cNvPr>
          <p:cNvCxnSpPr>
            <a:cxnSpLocks/>
          </p:cNvCxnSpPr>
          <p:nvPr/>
        </p:nvCxnSpPr>
        <p:spPr>
          <a:xfrm flipH="1">
            <a:off x="1935495" y="1708539"/>
            <a:ext cx="337928"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Subtítulo 2">
            <a:extLst>
              <a:ext uri="{FF2B5EF4-FFF2-40B4-BE49-F238E27FC236}">
                <a16:creationId xmlns:a16="http://schemas.microsoft.com/office/drawing/2014/main" id="{10D812A9-81D9-690A-4ABF-242A81E6711F}"/>
              </a:ext>
            </a:extLst>
          </p:cNvPr>
          <p:cNvSpPr txBox="1">
            <a:spLocks/>
          </p:cNvSpPr>
          <p:nvPr/>
        </p:nvSpPr>
        <p:spPr>
          <a:xfrm>
            <a:off x="2273424" y="1513244"/>
            <a:ext cx="2550834" cy="290551"/>
          </a:xfrm>
          <a:prstGeom prst="round2DiagRect">
            <a:avLst>
              <a:gd name="adj1" fmla="val 50000"/>
              <a:gd name="adj2" fmla="val 0"/>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Medium"/>
              <a:buNone/>
              <a:defRPr sz="1500" b="0" i="0" u="none" strike="noStrike" cap="none">
                <a:solidFill>
                  <a:schemeClr val="dk2"/>
                </a:solidFill>
                <a:latin typeface="Montserrat Medium"/>
                <a:ea typeface="Montserrat Medium"/>
                <a:cs typeface="Montserrat Medium"/>
                <a:sym typeface="Montserrat Medium"/>
              </a:defRPr>
            </a:lvl1pPr>
            <a:lvl2pPr marL="914400" marR="0" lvl="1" indent="-317500" algn="ctr" rtl="0">
              <a:lnSpc>
                <a:spcPct val="100000"/>
              </a:lnSpc>
              <a:spcBef>
                <a:spcPts val="160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2pPr>
            <a:lvl3pPr marL="1371600" marR="0" lvl="2" indent="-317500" algn="ctr" rtl="0">
              <a:lnSpc>
                <a:spcPct val="100000"/>
              </a:lnSpc>
              <a:spcBef>
                <a:spcPts val="160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3pPr>
            <a:lvl4pPr marL="1828800" marR="0" lvl="3" indent="-317500" algn="ctr" rtl="0">
              <a:lnSpc>
                <a:spcPct val="100000"/>
              </a:lnSpc>
              <a:spcBef>
                <a:spcPts val="160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4pPr>
            <a:lvl5pPr marL="2286000" marR="0" lvl="4" indent="-317500" algn="ctr" rtl="0">
              <a:lnSpc>
                <a:spcPct val="100000"/>
              </a:lnSpc>
              <a:spcBef>
                <a:spcPts val="160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5pPr>
            <a:lvl6pPr marL="2743200" marR="0" lvl="5" indent="-317500" algn="ctr" rtl="0">
              <a:lnSpc>
                <a:spcPct val="100000"/>
              </a:lnSpc>
              <a:spcBef>
                <a:spcPts val="160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6pPr>
            <a:lvl7pPr marL="3200400" marR="0" lvl="6" indent="-317500" algn="ctr" rtl="0">
              <a:lnSpc>
                <a:spcPct val="100000"/>
              </a:lnSpc>
              <a:spcBef>
                <a:spcPts val="160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7pPr>
            <a:lvl8pPr marL="3657600" marR="0" lvl="7" indent="-317500" algn="ctr" rtl="0">
              <a:lnSpc>
                <a:spcPct val="100000"/>
              </a:lnSpc>
              <a:spcBef>
                <a:spcPts val="160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8pPr>
            <a:lvl9pPr marL="4114800" marR="0" lvl="8" indent="-317500" algn="ctr" rtl="0">
              <a:lnSpc>
                <a:spcPct val="100000"/>
              </a:lnSpc>
              <a:spcBef>
                <a:spcPts val="1600"/>
              </a:spcBef>
              <a:spcAft>
                <a:spcPts val="160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9pPr>
          </a:lstStyle>
          <a:p>
            <a:pPr marL="114300" indent="0" algn="l">
              <a:lnSpc>
                <a:spcPct val="200000"/>
              </a:lnSpc>
              <a:spcAft>
                <a:spcPts val="600"/>
              </a:spcAft>
            </a:pPr>
            <a:r>
              <a:rPr lang="es-ES" sz="1600" b="1" dirty="0">
                <a:solidFill>
                  <a:srgbClr val="000000"/>
                </a:solidFill>
                <a:latin typeface="Times New Roman" panose="02020603050405020304" pitchFamily="18" charset="0"/>
                <a:cs typeface="Times New Roman" panose="02020603050405020304" pitchFamily="18" charset="0"/>
              </a:rPr>
              <a:t>Vista - Procesos</a:t>
            </a:r>
          </a:p>
        </p:txBody>
      </p:sp>
      <p:pic>
        <p:nvPicPr>
          <p:cNvPr id="6" name="Imagen 5">
            <a:extLst>
              <a:ext uri="{FF2B5EF4-FFF2-40B4-BE49-F238E27FC236}">
                <a16:creationId xmlns:a16="http://schemas.microsoft.com/office/drawing/2014/main" id="{7CC55A43-808A-D64E-BD11-923712E020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04459" y="2141226"/>
            <a:ext cx="9619868" cy="4078134"/>
          </a:xfrm>
          <a:prstGeom prst="rect">
            <a:avLst/>
          </a:prstGeom>
          <a:noFill/>
          <a:ln>
            <a:solidFill>
              <a:schemeClr val="tx1"/>
            </a:solidFill>
          </a:ln>
        </p:spPr>
      </p:pic>
    </p:spTree>
    <p:extLst>
      <p:ext uri="{BB962C8B-B14F-4D97-AF65-F5344CB8AC3E}">
        <p14:creationId xmlns:p14="http://schemas.microsoft.com/office/powerpoint/2010/main" val="23489942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30" descr="A close up of a logo&#10;&#10;Description automatically generated"/>
          <p:cNvPicPr preferRelativeResize="0"/>
          <p:nvPr/>
        </p:nvPicPr>
        <p:blipFill rotWithShape="1">
          <a:blip r:embed="rId3">
            <a:alphaModFix/>
          </a:blip>
          <a:srcRect/>
          <a:stretch/>
        </p:blipFill>
        <p:spPr>
          <a:xfrm>
            <a:off x="720" y="720"/>
            <a:ext cx="12190680" cy="6856560"/>
          </a:xfrm>
          <a:prstGeom prst="rect">
            <a:avLst/>
          </a:prstGeom>
          <a:noFill/>
          <a:ln>
            <a:noFill/>
          </a:ln>
        </p:spPr>
      </p:pic>
      <p:sp>
        <p:nvSpPr>
          <p:cNvPr id="132" name="Google Shape;132;p30"/>
          <p:cNvSpPr/>
          <p:nvPr/>
        </p:nvSpPr>
        <p:spPr>
          <a:xfrm>
            <a:off x="8610480" y="6356520"/>
            <a:ext cx="2741760" cy="363600"/>
          </a:xfrm>
          <a:prstGeom prst="rect">
            <a:avLst/>
          </a:prstGeom>
          <a:noFill/>
          <a:ln>
            <a:noFill/>
          </a:ln>
        </p:spPr>
        <p:txBody>
          <a:bodyPr spcFirstLastPara="1" wrap="square" lIns="90000" tIns="45000" rIns="90000" bIns="45000" anchor="ctr" anchorCtr="0">
            <a:noAutofit/>
          </a:bodyPr>
          <a:lstStyle/>
          <a:p>
            <a:pPr marL="0" marR="0" lvl="0" indent="0" algn="r" rtl="0">
              <a:lnSpc>
                <a:spcPct val="100000"/>
              </a:lnSpc>
              <a:spcBef>
                <a:spcPts val="0"/>
              </a:spcBef>
              <a:spcAft>
                <a:spcPts val="0"/>
              </a:spcAft>
              <a:buNone/>
            </a:pPr>
            <a:fld id="{00000000-1234-1234-1234-123412341234}" type="slidenum">
              <a:rPr lang="es-EC" sz="1200" b="0" i="0" u="none" strike="noStrike" cap="none">
                <a:solidFill>
                  <a:srgbClr val="8B8B8B"/>
                </a:solidFill>
                <a:latin typeface="Calibri"/>
                <a:ea typeface="Calibri"/>
                <a:cs typeface="Calibri"/>
                <a:sym typeface="Calibri"/>
              </a:rPr>
              <a:t>32</a:t>
            </a:fld>
            <a:endParaRPr sz="1200" b="0" i="0" u="none" strike="noStrike" cap="none">
              <a:latin typeface="Arial"/>
              <a:ea typeface="Arial"/>
              <a:cs typeface="Arial"/>
              <a:sym typeface="Arial"/>
            </a:endParaRPr>
          </a:p>
        </p:txBody>
      </p:sp>
      <p:sp>
        <p:nvSpPr>
          <p:cNvPr id="133" name="Google Shape;133;p30"/>
          <p:cNvSpPr/>
          <p:nvPr/>
        </p:nvSpPr>
        <p:spPr>
          <a:xfrm>
            <a:off x="2019203" y="484920"/>
            <a:ext cx="10172077" cy="689400"/>
          </a:xfrm>
          <a:prstGeom prst="rect">
            <a:avLst/>
          </a:prstGeom>
          <a:noFill/>
          <a:ln>
            <a:noFill/>
          </a:ln>
        </p:spPr>
        <p:txBody>
          <a:bodyPr spcFirstLastPara="1" wrap="square" lIns="90000" tIns="45000" rIns="90000" bIns="45000" anchor="t" anchorCtr="0">
            <a:noAutofit/>
          </a:bodyPr>
          <a:lstStyle/>
          <a:p>
            <a:pPr marL="0" marR="0" lvl="0" indent="0" algn="ctr" rtl="0">
              <a:lnSpc>
                <a:spcPct val="90000"/>
              </a:lnSpc>
              <a:spcBef>
                <a:spcPts val="0"/>
              </a:spcBef>
              <a:spcAft>
                <a:spcPts val="0"/>
              </a:spcAft>
              <a:buNone/>
            </a:pPr>
            <a:r>
              <a:rPr lang="es-MX" sz="2400" b="1" i="0" u="none" strike="noStrike" cap="none" dirty="0">
                <a:solidFill>
                  <a:srgbClr val="000000"/>
                </a:solidFill>
                <a:latin typeface="Times New Roman"/>
                <a:ea typeface="Times New Roman"/>
                <a:cs typeface="Times New Roman"/>
                <a:sym typeface="Times New Roman"/>
              </a:rPr>
              <a:t>Diseñar el módulo de control en base de la especificación de requisitos utilizando notación UML (</a:t>
            </a:r>
            <a:r>
              <a:rPr lang="es-MX" sz="2400" b="1" i="0" u="none" strike="noStrike" cap="none" dirty="0" err="1">
                <a:solidFill>
                  <a:srgbClr val="000000"/>
                </a:solidFill>
                <a:latin typeface="Times New Roman"/>
                <a:ea typeface="Times New Roman"/>
                <a:cs typeface="Times New Roman"/>
                <a:sym typeface="Times New Roman"/>
              </a:rPr>
              <a:t>Unified</a:t>
            </a:r>
            <a:r>
              <a:rPr lang="es-MX" sz="2400" b="1" i="0" u="none" strike="noStrike" cap="none" dirty="0">
                <a:solidFill>
                  <a:srgbClr val="000000"/>
                </a:solidFill>
                <a:latin typeface="Times New Roman"/>
                <a:ea typeface="Times New Roman"/>
                <a:cs typeface="Times New Roman"/>
                <a:sym typeface="Times New Roman"/>
              </a:rPr>
              <a:t> </a:t>
            </a:r>
            <a:r>
              <a:rPr lang="es-MX" sz="2400" b="1" i="0" u="none" strike="noStrike" cap="none" dirty="0" err="1">
                <a:solidFill>
                  <a:srgbClr val="000000"/>
                </a:solidFill>
                <a:latin typeface="Times New Roman"/>
                <a:ea typeface="Times New Roman"/>
                <a:cs typeface="Times New Roman"/>
                <a:sym typeface="Times New Roman"/>
              </a:rPr>
              <a:t>Modeling</a:t>
            </a:r>
            <a:r>
              <a:rPr lang="es-MX" sz="2400" b="1" i="0" u="none" strike="noStrike" cap="none" dirty="0">
                <a:solidFill>
                  <a:srgbClr val="000000"/>
                </a:solidFill>
                <a:latin typeface="Times New Roman"/>
                <a:ea typeface="Times New Roman"/>
                <a:cs typeface="Times New Roman"/>
                <a:sym typeface="Times New Roman"/>
              </a:rPr>
              <a:t> </a:t>
            </a:r>
            <a:r>
              <a:rPr lang="es-MX" sz="2400" b="1" i="0" u="none" strike="noStrike" cap="none" dirty="0" err="1">
                <a:solidFill>
                  <a:srgbClr val="000000"/>
                </a:solidFill>
                <a:latin typeface="Times New Roman"/>
                <a:ea typeface="Times New Roman"/>
                <a:cs typeface="Times New Roman"/>
                <a:sym typeface="Times New Roman"/>
              </a:rPr>
              <a:t>Language</a:t>
            </a:r>
            <a:r>
              <a:rPr lang="es-MX" sz="2400" b="1" i="0" u="none" strike="noStrike" cap="none" dirty="0">
                <a:solidFill>
                  <a:srgbClr val="000000"/>
                </a:solidFill>
                <a:latin typeface="Times New Roman"/>
                <a:ea typeface="Times New Roman"/>
                <a:cs typeface="Times New Roman"/>
                <a:sym typeface="Times New Roman"/>
              </a:rPr>
              <a:t>)</a:t>
            </a:r>
          </a:p>
        </p:txBody>
      </p:sp>
      <p:sp>
        <p:nvSpPr>
          <p:cNvPr id="2" name="Google Shape;436;p43">
            <a:extLst>
              <a:ext uri="{FF2B5EF4-FFF2-40B4-BE49-F238E27FC236}">
                <a16:creationId xmlns:a16="http://schemas.microsoft.com/office/drawing/2014/main" id="{F37D5A64-BB84-8012-9984-D3FBC2916916}"/>
              </a:ext>
            </a:extLst>
          </p:cNvPr>
          <p:cNvSpPr/>
          <p:nvPr/>
        </p:nvSpPr>
        <p:spPr>
          <a:xfrm>
            <a:off x="1544193" y="1465042"/>
            <a:ext cx="443272" cy="426975"/>
          </a:xfrm>
          <a:prstGeom prst="ellipse">
            <a:avLst/>
          </a:prstGeom>
          <a:solidFill>
            <a:schemeClr val="accent1">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lt1"/>
                </a:solidFill>
                <a:latin typeface="Montserrat ExtraBold"/>
                <a:ea typeface="Montserrat ExtraBold"/>
                <a:cs typeface="Montserrat ExtraBold"/>
                <a:sym typeface="Montserrat ExtraBold"/>
              </a:rPr>
              <a:t>3</a:t>
            </a:r>
            <a:endParaRPr sz="1800" dirty="0">
              <a:solidFill>
                <a:schemeClr val="lt1"/>
              </a:solidFill>
              <a:latin typeface="Montserrat ExtraBold"/>
              <a:ea typeface="Montserrat ExtraBold"/>
              <a:cs typeface="Montserrat ExtraBold"/>
              <a:sym typeface="Montserrat ExtraBold"/>
            </a:endParaRPr>
          </a:p>
        </p:txBody>
      </p:sp>
      <p:cxnSp>
        <p:nvCxnSpPr>
          <p:cNvPr id="3" name="Google Shape;438;p43">
            <a:extLst>
              <a:ext uri="{FF2B5EF4-FFF2-40B4-BE49-F238E27FC236}">
                <a16:creationId xmlns:a16="http://schemas.microsoft.com/office/drawing/2014/main" id="{EE234987-F430-CA06-421B-7AA0FA29D8F9}"/>
              </a:ext>
            </a:extLst>
          </p:cNvPr>
          <p:cNvCxnSpPr>
            <a:cxnSpLocks/>
          </p:cNvCxnSpPr>
          <p:nvPr/>
        </p:nvCxnSpPr>
        <p:spPr>
          <a:xfrm flipH="1">
            <a:off x="1935495" y="1708539"/>
            <a:ext cx="337928"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Subtítulo 2">
            <a:extLst>
              <a:ext uri="{FF2B5EF4-FFF2-40B4-BE49-F238E27FC236}">
                <a16:creationId xmlns:a16="http://schemas.microsoft.com/office/drawing/2014/main" id="{10D812A9-81D9-690A-4ABF-242A81E6711F}"/>
              </a:ext>
            </a:extLst>
          </p:cNvPr>
          <p:cNvSpPr txBox="1">
            <a:spLocks/>
          </p:cNvSpPr>
          <p:nvPr/>
        </p:nvSpPr>
        <p:spPr>
          <a:xfrm>
            <a:off x="2273424" y="1513244"/>
            <a:ext cx="2550834" cy="290551"/>
          </a:xfrm>
          <a:prstGeom prst="round2DiagRect">
            <a:avLst>
              <a:gd name="adj1" fmla="val 50000"/>
              <a:gd name="adj2" fmla="val 0"/>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Medium"/>
              <a:buNone/>
              <a:defRPr sz="1500" b="0" i="0" u="none" strike="noStrike" cap="none">
                <a:solidFill>
                  <a:schemeClr val="dk2"/>
                </a:solidFill>
                <a:latin typeface="Montserrat Medium"/>
                <a:ea typeface="Montserrat Medium"/>
                <a:cs typeface="Montserrat Medium"/>
                <a:sym typeface="Montserrat Medium"/>
              </a:defRPr>
            </a:lvl1pPr>
            <a:lvl2pPr marL="914400" marR="0" lvl="1" indent="-317500" algn="ctr" rtl="0">
              <a:lnSpc>
                <a:spcPct val="100000"/>
              </a:lnSpc>
              <a:spcBef>
                <a:spcPts val="160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2pPr>
            <a:lvl3pPr marL="1371600" marR="0" lvl="2" indent="-317500" algn="ctr" rtl="0">
              <a:lnSpc>
                <a:spcPct val="100000"/>
              </a:lnSpc>
              <a:spcBef>
                <a:spcPts val="160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3pPr>
            <a:lvl4pPr marL="1828800" marR="0" lvl="3" indent="-317500" algn="ctr" rtl="0">
              <a:lnSpc>
                <a:spcPct val="100000"/>
              </a:lnSpc>
              <a:spcBef>
                <a:spcPts val="160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4pPr>
            <a:lvl5pPr marL="2286000" marR="0" lvl="4" indent="-317500" algn="ctr" rtl="0">
              <a:lnSpc>
                <a:spcPct val="100000"/>
              </a:lnSpc>
              <a:spcBef>
                <a:spcPts val="160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5pPr>
            <a:lvl6pPr marL="2743200" marR="0" lvl="5" indent="-317500" algn="ctr" rtl="0">
              <a:lnSpc>
                <a:spcPct val="100000"/>
              </a:lnSpc>
              <a:spcBef>
                <a:spcPts val="160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6pPr>
            <a:lvl7pPr marL="3200400" marR="0" lvl="6" indent="-317500" algn="ctr" rtl="0">
              <a:lnSpc>
                <a:spcPct val="100000"/>
              </a:lnSpc>
              <a:spcBef>
                <a:spcPts val="160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7pPr>
            <a:lvl8pPr marL="3657600" marR="0" lvl="7" indent="-317500" algn="ctr" rtl="0">
              <a:lnSpc>
                <a:spcPct val="100000"/>
              </a:lnSpc>
              <a:spcBef>
                <a:spcPts val="160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8pPr>
            <a:lvl9pPr marL="4114800" marR="0" lvl="8" indent="-317500" algn="ctr" rtl="0">
              <a:lnSpc>
                <a:spcPct val="100000"/>
              </a:lnSpc>
              <a:spcBef>
                <a:spcPts val="1600"/>
              </a:spcBef>
              <a:spcAft>
                <a:spcPts val="160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9pPr>
          </a:lstStyle>
          <a:p>
            <a:pPr marL="114300" indent="0" algn="l">
              <a:lnSpc>
                <a:spcPct val="200000"/>
              </a:lnSpc>
              <a:spcAft>
                <a:spcPts val="600"/>
              </a:spcAft>
            </a:pPr>
            <a:r>
              <a:rPr lang="es-ES" sz="1600" b="1" dirty="0">
                <a:solidFill>
                  <a:srgbClr val="000000"/>
                </a:solidFill>
                <a:latin typeface="Times New Roman" panose="02020603050405020304" pitchFamily="18" charset="0"/>
                <a:cs typeface="Times New Roman" panose="02020603050405020304" pitchFamily="18" charset="0"/>
              </a:rPr>
              <a:t>Vista - Lógica</a:t>
            </a:r>
          </a:p>
        </p:txBody>
      </p:sp>
      <p:pic>
        <p:nvPicPr>
          <p:cNvPr id="6" name="Imagen 5">
            <a:extLst>
              <a:ext uri="{FF2B5EF4-FFF2-40B4-BE49-F238E27FC236}">
                <a16:creationId xmlns:a16="http://schemas.microsoft.com/office/drawing/2014/main" id="{34E9A18E-BF5A-205E-6160-844C45B4ACD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10216" y="1465042"/>
            <a:ext cx="5961057" cy="5191444"/>
          </a:xfrm>
          <a:prstGeom prst="rect">
            <a:avLst/>
          </a:prstGeom>
          <a:noFill/>
          <a:ln>
            <a:noFill/>
          </a:ln>
        </p:spPr>
      </p:pic>
    </p:spTree>
    <p:extLst>
      <p:ext uri="{BB962C8B-B14F-4D97-AF65-F5344CB8AC3E}">
        <p14:creationId xmlns:p14="http://schemas.microsoft.com/office/powerpoint/2010/main" val="8418847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30" descr="A close up of a logo&#10;&#10;Description automatically generated"/>
          <p:cNvPicPr preferRelativeResize="0"/>
          <p:nvPr/>
        </p:nvPicPr>
        <p:blipFill rotWithShape="1">
          <a:blip r:embed="rId3">
            <a:alphaModFix/>
          </a:blip>
          <a:srcRect/>
          <a:stretch/>
        </p:blipFill>
        <p:spPr>
          <a:xfrm>
            <a:off x="720" y="720"/>
            <a:ext cx="12190680" cy="6856560"/>
          </a:xfrm>
          <a:prstGeom prst="rect">
            <a:avLst/>
          </a:prstGeom>
          <a:noFill/>
          <a:ln>
            <a:noFill/>
          </a:ln>
        </p:spPr>
      </p:pic>
      <p:sp>
        <p:nvSpPr>
          <p:cNvPr id="132" name="Google Shape;132;p30"/>
          <p:cNvSpPr/>
          <p:nvPr/>
        </p:nvSpPr>
        <p:spPr>
          <a:xfrm>
            <a:off x="8610480" y="6356520"/>
            <a:ext cx="2741760" cy="363600"/>
          </a:xfrm>
          <a:prstGeom prst="rect">
            <a:avLst/>
          </a:prstGeom>
          <a:noFill/>
          <a:ln>
            <a:noFill/>
          </a:ln>
        </p:spPr>
        <p:txBody>
          <a:bodyPr spcFirstLastPara="1" wrap="square" lIns="90000" tIns="45000" rIns="90000" bIns="45000" anchor="ctr" anchorCtr="0">
            <a:noAutofit/>
          </a:bodyPr>
          <a:lstStyle/>
          <a:p>
            <a:pPr marL="0" marR="0" lvl="0" indent="0" algn="r" rtl="0">
              <a:lnSpc>
                <a:spcPct val="100000"/>
              </a:lnSpc>
              <a:spcBef>
                <a:spcPts val="0"/>
              </a:spcBef>
              <a:spcAft>
                <a:spcPts val="0"/>
              </a:spcAft>
              <a:buNone/>
            </a:pPr>
            <a:fld id="{00000000-1234-1234-1234-123412341234}" type="slidenum">
              <a:rPr lang="es-EC" sz="1200" b="0" i="0" u="none" strike="noStrike" cap="none">
                <a:solidFill>
                  <a:srgbClr val="8B8B8B"/>
                </a:solidFill>
                <a:latin typeface="Calibri"/>
                <a:ea typeface="Calibri"/>
                <a:cs typeface="Calibri"/>
                <a:sym typeface="Calibri"/>
              </a:rPr>
              <a:t>33</a:t>
            </a:fld>
            <a:endParaRPr sz="1200" b="0" i="0" u="none" strike="noStrike" cap="none">
              <a:latin typeface="Arial"/>
              <a:ea typeface="Arial"/>
              <a:cs typeface="Arial"/>
              <a:sym typeface="Arial"/>
            </a:endParaRPr>
          </a:p>
        </p:txBody>
      </p:sp>
      <p:sp>
        <p:nvSpPr>
          <p:cNvPr id="133" name="Google Shape;133;p30"/>
          <p:cNvSpPr/>
          <p:nvPr/>
        </p:nvSpPr>
        <p:spPr>
          <a:xfrm>
            <a:off x="2019203" y="484920"/>
            <a:ext cx="10172077" cy="689400"/>
          </a:xfrm>
          <a:prstGeom prst="rect">
            <a:avLst/>
          </a:prstGeom>
          <a:noFill/>
          <a:ln>
            <a:noFill/>
          </a:ln>
        </p:spPr>
        <p:txBody>
          <a:bodyPr spcFirstLastPara="1" wrap="square" lIns="90000" tIns="45000" rIns="90000" bIns="45000" anchor="t" anchorCtr="0">
            <a:noAutofit/>
          </a:bodyPr>
          <a:lstStyle/>
          <a:p>
            <a:pPr marL="0" marR="0" lvl="0" indent="0" algn="ctr" rtl="0">
              <a:lnSpc>
                <a:spcPct val="90000"/>
              </a:lnSpc>
              <a:spcBef>
                <a:spcPts val="0"/>
              </a:spcBef>
              <a:spcAft>
                <a:spcPts val="0"/>
              </a:spcAft>
              <a:buNone/>
            </a:pPr>
            <a:r>
              <a:rPr lang="es-MX" sz="2400" b="1" i="0" u="none" strike="noStrike" cap="none" dirty="0">
                <a:solidFill>
                  <a:srgbClr val="000000"/>
                </a:solidFill>
                <a:latin typeface="Times New Roman"/>
                <a:ea typeface="Times New Roman"/>
                <a:cs typeface="Times New Roman"/>
                <a:sym typeface="Times New Roman"/>
              </a:rPr>
              <a:t>Diseñar el módulo de control en base de la especificación de requisitos utilizando notación UML (</a:t>
            </a:r>
            <a:r>
              <a:rPr lang="es-MX" sz="2400" b="1" i="0" u="none" strike="noStrike" cap="none" dirty="0" err="1">
                <a:solidFill>
                  <a:srgbClr val="000000"/>
                </a:solidFill>
                <a:latin typeface="Times New Roman"/>
                <a:ea typeface="Times New Roman"/>
                <a:cs typeface="Times New Roman"/>
                <a:sym typeface="Times New Roman"/>
              </a:rPr>
              <a:t>Unified</a:t>
            </a:r>
            <a:r>
              <a:rPr lang="es-MX" sz="2400" b="1" i="0" u="none" strike="noStrike" cap="none" dirty="0">
                <a:solidFill>
                  <a:srgbClr val="000000"/>
                </a:solidFill>
                <a:latin typeface="Times New Roman"/>
                <a:ea typeface="Times New Roman"/>
                <a:cs typeface="Times New Roman"/>
                <a:sym typeface="Times New Roman"/>
              </a:rPr>
              <a:t> </a:t>
            </a:r>
            <a:r>
              <a:rPr lang="es-MX" sz="2400" b="1" i="0" u="none" strike="noStrike" cap="none" dirty="0" err="1">
                <a:solidFill>
                  <a:srgbClr val="000000"/>
                </a:solidFill>
                <a:latin typeface="Times New Roman"/>
                <a:ea typeface="Times New Roman"/>
                <a:cs typeface="Times New Roman"/>
                <a:sym typeface="Times New Roman"/>
              </a:rPr>
              <a:t>Modeling</a:t>
            </a:r>
            <a:r>
              <a:rPr lang="es-MX" sz="2400" b="1" i="0" u="none" strike="noStrike" cap="none" dirty="0">
                <a:solidFill>
                  <a:srgbClr val="000000"/>
                </a:solidFill>
                <a:latin typeface="Times New Roman"/>
                <a:ea typeface="Times New Roman"/>
                <a:cs typeface="Times New Roman"/>
                <a:sym typeface="Times New Roman"/>
              </a:rPr>
              <a:t> </a:t>
            </a:r>
            <a:r>
              <a:rPr lang="es-MX" sz="2400" b="1" i="0" u="none" strike="noStrike" cap="none" dirty="0" err="1">
                <a:solidFill>
                  <a:srgbClr val="000000"/>
                </a:solidFill>
                <a:latin typeface="Times New Roman"/>
                <a:ea typeface="Times New Roman"/>
                <a:cs typeface="Times New Roman"/>
                <a:sym typeface="Times New Roman"/>
              </a:rPr>
              <a:t>Language</a:t>
            </a:r>
            <a:r>
              <a:rPr lang="es-MX" sz="2400" b="1" i="0" u="none" strike="noStrike" cap="none" dirty="0">
                <a:solidFill>
                  <a:srgbClr val="000000"/>
                </a:solidFill>
                <a:latin typeface="Times New Roman"/>
                <a:ea typeface="Times New Roman"/>
                <a:cs typeface="Times New Roman"/>
                <a:sym typeface="Times New Roman"/>
              </a:rPr>
              <a:t>)</a:t>
            </a:r>
          </a:p>
        </p:txBody>
      </p:sp>
      <p:sp>
        <p:nvSpPr>
          <p:cNvPr id="2" name="Google Shape;436;p43">
            <a:extLst>
              <a:ext uri="{FF2B5EF4-FFF2-40B4-BE49-F238E27FC236}">
                <a16:creationId xmlns:a16="http://schemas.microsoft.com/office/drawing/2014/main" id="{F37D5A64-BB84-8012-9984-D3FBC2916916}"/>
              </a:ext>
            </a:extLst>
          </p:cNvPr>
          <p:cNvSpPr/>
          <p:nvPr/>
        </p:nvSpPr>
        <p:spPr>
          <a:xfrm>
            <a:off x="573522" y="1465042"/>
            <a:ext cx="443272" cy="426975"/>
          </a:xfrm>
          <a:prstGeom prst="ellipse">
            <a:avLst/>
          </a:prstGeom>
          <a:solidFill>
            <a:schemeClr val="accent1">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lt1"/>
                </a:solidFill>
                <a:latin typeface="Montserrat ExtraBold"/>
                <a:ea typeface="Montserrat ExtraBold"/>
                <a:cs typeface="Montserrat ExtraBold"/>
                <a:sym typeface="Montserrat ExtraBold"/>
              </a:rPr>
              <a:t>4</a:t>
            </a:r>
            <a:endParaRPr sz="1800" dirty="0">
              <a:solidFill>
                <a:schemeClr val="lt1"/>
              </a:solidFill>
              <a:latin typeface="Montserrat ExtraBold"/>
              <a:ea typeface="Montserrat ExtraBold"/>
              <a:cs typeface="Montserrat ExtraBold"/>
              <a:sym typeface="Montserrat ExtraBold"/>
            </a:endParaRPr>
          </a:p>
        </p:txBody>
      </p:sp>
      <p:cxnSp>
        <p:nvCxnSpPr>
          <p:cNvPr id="3" name="Google Shape;438;p43">
            <a:extLst>
              <a:ext uri="{FF2B5EF4-FFF2-40B4-BE49-F238E27FC236}">
                <a16:creationId xmlns:a16="http://schemas.microsoft.com/office/drawing/2014/main" id="{EE234987-F430-CA06-421B-7AA0FA29D8F9}"/>
              </a:ext>
            </a:extLst>
          </p:cNvPr>
          <p:cNvCxnSpPr>
            <a:cxnSpLocks/>
          </p:cNvCxnSpPr>
          <p:nvPr/>
        </p:nvCxnSpPr>
        <p:spPr>
          <a:xfrm flipH="1">
            <a:off x="964824" y="1708539"/>
            <a:ext cx="337928"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Subtítulo 2">
            <a:extLst>
              <a:ext uri="{FF2B5EF4-FFF2-40B4-BE49-F238E27FC236}">
                <a16:creationId xmlns:a16="http://schemas.microsoft.com/office/drawing/2014/main" id="{10D812A9-81D9-690A-4ABF-242A81E6711F}"/>
              </a:ext>
            </a:extLst>
          </p:cNvPr>
          <p:cNvSpPr txBox="1">
            <a:spLocks/>
          </p:cNvSpPr>
          <p:nvPr/>
        </p:nvSpPr>
        <p:spPr>
          <a:xfrm>
            <a:off x="1302753" y="1513244"/>
            <a:ext cx="2550834" cy="290551"/>
          </a:xfrm>
          <a:prstGeom prst="round2DiagRect">
            <a:avLst>
              <a:gd name="adj1" fmla="val 50000"/>
              <a:gd name="adj2" fmla="val 0"/>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Medium"/>
              <a:buNone/>
              <a:defRPr sz="1500" b="0" i="0" u="none" strike="noStrike" cap="none">
                <a:solidFill>
                  <a:schemeClr val="dk2"/>
                </a:solidFill>
                <a:latin typeface="Montserrat Medium"/>
                <a:ea typeface="Montserrat Medium"/>
                <a:cs typeface="Montserrat Medium"/>
                <a:sym typeface="Montserrat Medium"/>
              </a:defRPr>
            </a:lvl1pPr>
            <a:lvl2pPr marL="914400" marR="0" lvl="1" indent="-317500" algn="ctr" rtl="0">
              <a:lnSpc>
                <a:spcPct val="100000"/>
              </a:lnSpc>
              <a:spcBef>
                <a:spcPts val="160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2pPr>
            <a:lvl3pPr marL="1371600" marR="0" lvl="2" indent="-317500" algn="ctr" rtl="0">
              <a:lnSpc>
                <a:spcPct val="100000"/>
              </a:lnSpc>
              <a:spcBef>
                <a:spcPts val="160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3pPr>
            <a:lvl4pPr marL="1828800" marR="0" lvl="3" indent="-317500" algn="ctr" rtl="0">
              <a:lnSpc>
                <a:spcPct val="100000"/>
              </a:lnSpc>
              <a:spcBef>
                <a:spcPts val="160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4pPr>
            <a:lvl5pPr marL="2286000" marR="0" lvl="4" indent="-317500" algn="ctr" rtl="0">
              <a:lnSpc>
                <a:spcPct val="100000"/>
              </a:lnSpc>
              <a:spcBef>
                <a:spcPts val="160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5pPr>
            <a:lvl6pPr marL="2743200" marR="0" lvl="5" indent="-317500" algn="ctr" rtl="0">
              <a:lnSpc>
                <a:spcPct val="100000"/>
              </a:lnSpc>
              <a:spcBef>
                <a:spcPts val="160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6pPr>
            <a:lvl7pPr marL="3200400" marR="0" lvl="6" indent="-317500" algn="ctr" rtl="0">
              <a:lnSpc>
                <a:spcPct val="100000"/>
              </a:lnSpc>
              <a:spcBef>
                <a:spcPts val="160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7pPr>
            <a:lvl8pPr marL="3657600" marR="0" lvl="7" indent="-317500" algn="ctr" rtl="0">
              <a:lnSpc>
                <a:spcPct val="100000"/>
              </a:lnSpc>
              <a:spcBef>
                <a:spcPts val="160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8pPr>
            <a:lvl9pPr marL="4114800" marR="0" lvl="8" indent="-317500" algn="ctr" rtl="0">
              <a:lnSpc>
                <a:spcPct val="100000"/>
              </a:lnSpc>
              <a:spcBef>
                <a:spcPts val="1600"/>
              </a:spcBef>
              <a:spcAft>
                <a:spcPts val="160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9pPr>
          </a:lstStyle>
          <a:p>
            <a:pPr marL="114300" indent="0" algn="l">
              <a:lnSpc>
                <a:spcPct val="200000"/>
              </a:lnSpc>
              <a:spcAft>
                <a:spcPts val="600"/>
              </a:spcAft>
            </a:pPr>
            <a:r>
              <a:rPr lang="es-ES" sz="1600" b="1" dirty="0">
                <a:solidFill>
                  <a:srgbClr val="000000"/>
                </a:solidFill>
                <a:latin typeface="Times New Roman" panose="02020603050405020304" pitchFamily="18" charset="0"/>
                <a:cs typeface="Times New Roman" panose="02020603050405020304" pitchFamily="18" charset="0"/>
              </a:rPr>
              <a:t>Vista - Desarrollo</a:t>
            </a:r>
          </a:p>
        </p:txBody>
      </p:sp>
      <p:pic>
        <p:nvPicPr>
          <p:cNvPr id="6" name="Imagen 5">
            <a:extLst>
              <a:ext uri="{FF2B5EF4-FFF2-40B4-BE49-F238E27FC236}">
                <a16:creationId xmlns:a16="http://schemas.microsoft.com/office/drawing/2014/main" id="{DDC49ACC-5170-2BA9-6DB0-25F417869A5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33366" y="1174533"/>
            <a:ext cx="5879146" cy="5638017"/>
          </a:xfrm>
          <a:prstGeom prst="rect">
            <a:avLst/>
          </a:prstGeom>
          <a:noFill/>
          <a:ln>
            <a:noFill/>
          </a:ln>
        </p:spPr>
      </p:pic>
    </p:spTree>
    <p:extLst>
      <p:ext uri="{BB962C8B-B14F-4D97-AF65-F5344CB8AC3E}">
        <p14:creationId xmlns:p14="http://schemas.microsoft.com/office/powerpoint/2010/main" val="23001969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30" descr="A close up of a logo&#10;&#10;Description automatically generated"/>
          <p:cNvPicPr preferRelativeResize="0"/>
          <p:nvPr/>
        </p:nvPicPr>
        <p:blipFill rotWithShape="1">
          <a:blip r:embed="rId3">
            <a:alphaModFix/>
          </a:blip>
          <a:srcRect/>
          <a:stretch/>
        </p:blipFill>
        <p:spPr>
          <a:xfrm>
            <a:off x="720" y="720"/>
            <a:ext cx="12190680" cy="6856560"/>
          </a:xfrm>
          <a:prstGeom prst="rect">
            <a:avLst/>
          </a:prstGeom>
          <a:noFill/>
          <a:ln>
            <a:noFill/>
          </a:ln>
        </p:spPr>
      </p:pic>
      <p:sp>
        <p:nvSpPr>
          <p:cNvPr id="132" name="Google Shape;132;p30"/>
          <p:cNvSpPr/>
          <p:nvPr/>
        </p:nvSpPr>
        <p:spPr>
          <a:xfrm>
            <a:off x="8610480" y="6356520"/>
            <a:ext cx="2741760" cy="363600"/>
          </a:xfrm>
          <a:prstGeom prst="rect">
            <a:avLst/>
          </a:prstGeom>
          <a:noFill/>
          <a:ln>
            <a:noFill/>
          </a:ln>
        </p:spPr>
        <p:txBody>
          <a:bodyPr spcFirstLastPara="1" wrap="square" lIns="90000" tIns="45000" rIns="90000" bIns="45000" anchor="ctr" anchorCtr="0">
            <a:noAutofit/>
          </a:bodyPr>
          <a:lstStyle/>
          <a:p>
            <a:pPr marL="0" marR="0" lvl="0" indent="0" algn="r" rtl="0">
              <a:lnSpc>
                <a:spcPct val="100000"/>
              </a:lnSpc>
              <a:spcBef>
                <a:spcPts val="0"/>
              </a:spcBef>
              <a:spcAft>
                <a:spcPts val="0"/>
              </a:spcAft>
              <a:buNone/>
            </a:pPr>
            <a:fld id="{00000000-1234-1234-1234-123412341234}" type="slidenum">
              <a:rPr lang="es-EC" sz="1200" b="0" i="0" u="none" strike="noStrike" cap="none">
                <a:solidFill>
                  <a:srgbClr val="8B8B8B"/>
                </a:solidFill>
                <a:latin typeface="Calibri"/>
                <a:ea typeface="Calibri"/>
                <a:cs typeface="Calibri"/>
                <a:sym typeface="Calibri"/>
              </a:rPr>
              <a:t>34</a:t>
            </a:fld>
            <a:endParaRPr sz="1200" b="0" i="0" u="none" strike="noStrike" cap="none">
              <a:latin typeface="Arial"/>
              <a:ea typeface="Arial"/>
              <a:cs typeface="Arial"/>
              <a:sym typeface="Arial"/>
            </a:endParaRPr>
          </a:p>
        </p:txBody>
      </p:sp>
      <p:sp>
        <p:nvSpPr>
          <p:cNvPr id="133" name="Google Shape;133;p30"/>
          <p:cNvSpPr/>
          <p:nvPr/>
        </p:nvSpPr>
        <p:spPr>
          <a:xfrm>
            <a:off x="2019203" y="484920"/>
            <a:ext cx="10172077" cy="689400"/>
          </a:xfrm>
          <a:prstGeom prst="rect">
            <a:avLst/>
          </a:prstGeom>
          <a:noFill/>
          <a:ln>
            <a:noFill/>
          </a:ln>
        </p:spPr>
        <p:txBody>
          <a:bodyPr spcFirstLastPara="1" wrap="square" lIns="90000" tIns="45000" rIns="90000" bIns="45000" anchor="t" anchorCtr="0">
            <a:noAutofit/>
          </a:bodyPr>
          <a:lstStyle/>
          <a:p>
            <a:pPr marL="0" marR="0" lvl="0" indent="0" algn="ctr" rtl="0">
              <a:lnSpc>
                <a:spcPct val="90000"/>
              </a:lnSpc>
              <a:spcBef>
                <a:spcPts val="0"/>
              </a:spcBef>
              <a:spcAft>
                <a:spcPts val="0"/>
              </a:spcAft>
              <a:buNone/>
            </a:pPr>
            <a:r>
              <a:rPr lang="es-MX" sz="2400" b="1" i="0" u="none" strike="noStrike" cap="none" dirty="0">
                <a:solidFill>
                  <a:srgbClr val="000000"/>
                </a:solidFill>
                <a:latin typeface="Times New Roman"/>
                <a:ea typeface="Times New Roman"/>
                <a:cs typeface="Times New Roman"/>
                <a:sym typeface="Times New Roman"/>
              </a:rPr>
              <a:t>Diseñar el módulo de control en base de la especificación de requisitos utilizando notación UML (</a:t>
            </a:r>
            <a:r>
              <a:rPr lang="es-MX" sz="2400" b="1" i="0" u="none" strike="noStrike" cap="none" dirty="0" err="1">
                <a:solidFill>
                  <a:srgbClr val="000000"/>
                </a:solidFill>
                <a:latin typeface="Times New Roman"/>
                <a:ea typeface="Times New Roman"/>
                <a:cs typeface="Times New Roman"/>
                <a:sym typeface="Times New Roman"/>
              </a:rPr>
              <a:t>Unified</a:t>
            </a:r>
            <a:r>
              <a:rPr lang="es-MX" sz="2400" b="1" i="0" u="none" strike="noStrike" cap="none" dirty="0">
                <a:solidFill>
                  <a:srgbClr val="000000"/>
                </a:solidFill>
                <a:latin typeface="Times New Roman"/>
                <a:ea typeface="Times New Roman"/>
                <a:cs typeface="Times New Roman"/>
                <a:sym typeface="Times New Roman"/>
              </a:rPr>
              <a:t> </a:t>
            </a:r>
            <a:r>
              <a:rPr lang="es-MX" sz="2400" b="1" i="0" u="none" strike="noStrike" cap="none" dirty="0" err="1">
                <a:solidFill>
                  <a:srgbClr val="000000"/>
                </a:solidFill>
                <a:latin typeface="Times New Roman"/>
                <a:ea typeface="Times New Roman"/>
                <a:cs typeface="Times New Roman"/>
                <a:sym typeface="Times New Roman"/>
              </a:rPr>
              <a:t>Modeling</a:t>
            </a:r>
            <a:r>
              <a:rPr lang="es-MX" sz="2400" b="1" i="0" u="none" strike="noStrike" cap="none" dirty="0">
                <a:solidFill>
                  <a:srgbClr val="000000"/>
                </a:solidFill>
                <a:latin typeface="Times New Roman"/>
                <a:ea typeface="Times New Roman"/>
                <a:cs typeface="Times New Roman"/>
                <a:sym typeface="Times New Roman"/>
              </a:rPr>
              <a:t> </a:t>
            </a:r>
            <a:r>
              <a:rPr lang="es-MX" sz="2400" b="1" i="0" u="none" strike="noStrike" cap="none" dirty="0" err="1">
                <a:solidFill>
                  <a:srgbClr val="000000"/>
                </a:solidFill>
                <a:latin typeface="Times New Roman"/>
                <a:ea typeface="Times New Roman"/>
                <a:cs typeface="Times New Roman"/>
                <a:sym typeface="Times New Roman"/>
              </a:rPr>
              <a:t>Language</a:t>
            </a:r>
            <a:r>
              <a:rPr lang="es-MX" sz="2400" b="1" i="0" u="none" strike="noStrike" cap="none" dirty="0">
                <a:solidFill>
                  <a:srgbClr val="000000"/>
                </a:solidFill>
                <a:latin typeface="Times New Roman"/>
                <a:ea typeface="Times New Roman"/>
                <a:cs typeface="Times New Roman"/>
                <a:sym typeface="Times New Roman"/>
              </a:rPr>
              <a:t>)</a:t>
            </a:r>
          </a:p>
        </p:txBody>
      </p:sp>
      <p:sp>
        <p:nvSpPr>
          <p:cNvPr id="2" name="Google Shape;436;p43">
            <a:extLst>
              <a:ext uri="{FF2B5EF4-FFF2-40B4-BE49-F238E27FC236}">
                <a16:creationId xmlns:a16="http://schemas.microsoft.com/office/drawing/2014/main" id="{F37D5A64-BB84-8012-9984-D3FBC2916916}"/>
              </a:ext>
            </a:extLst>
          </p:cNvPr>
          <p:cNvSpPr/>
          <p:nvPr/>
        </p:nvSpPr>
        <p:spPr>
          <a:xfrm>
            <a:off x="573522" y="1465042"/>
            <a:ext cx="443272" cy="426975"/>
          </a:xfrm>
          <a:prstGeom prst="ellipse">
            <a:avLst/>
          </a:prstGeom>
          <a:solidFill>
            <a:schemeClr val="accent1">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lt1"/>
                </a:solidFill>
                <a:latin typeface="Montserrat ExtraBold"/>
                <a:ea typeface="Montserrat ExtraBold"/>
                <a:cs typeface="Montserrat ExtraBold"/>
                <a:sym typeface="Montserrat ExtraBold"/>
              </a:rPr>
              <a:t>5</a:t>
            </a:r>
            <a:endParaRPr sz="1800" dirty="0">
              <a:solidFill>
                <a:schemeClr val="lt1"/>
              </a:solidFill>
              <a:latin typeface="Montserrat ExtraBold"/>
              <a:ea typeface="Montserrat ExtraBold"/>
              <a:cs typeface="Montserrat ExtraBold"/>
              <a:sym typeface="Montserrat ExtraBold"/>
            </a:endParaRPr>
          </a:p>
        </p:txBody>
      </p:sp>
      <p:cxnSp>
        <p:nvCxnSpPr>
          <p:cNvPr id="3" name="Google Shape;438;p43">
            <a:extLst>
              <a:ext uri="{FF2B5EF4-FFF2-40B4-BE49-F238E27FC236}">
                <a16:creationId xmlns:a16="http://schemas.microsoft.com/office/drawing/2014/main" id="{EE234987-F430-CA06-421B-7AA0FA29D8F9}"/>
              </a:ext>
            </a:extLst>
          </p:cNvPr>
          <p:cNvCxnSpPr>
            <a:cxnSpLocks/>
          </p:cNvCxnSpPr>
          <p:nvPr/>
        </p:nvCxnSpPr>
        <p:spPr>
          <a:xfrm flipH="1">
            <a:off x="964824" y="1708539"/>
            <a:ext cx="337928"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Subtítulo 2">
            <a:extLst>
              <a:ext uri="{FF2B5EF4-FFF2-40B4-BE49-F238E27FC236}">
                <a16:creationId xmlns:a16="http://schemas.microsoft.com/office/drawing/2014/main" id="{10D812A9-81D9-690A-4ABF-242A81E6711F}"/>
              </a:ext>
            </a:extLst>
          </p:cNvPr>
          <p:cNvSpPr txBox="1">
            <a:spLocks/>
          </p:cNvSpPr>
          <p:nvPr/>
        </p:nvSpPr>
        <p:spPr>
          <a:xfrm>
            <a:off x="1302753" y="1513244"/>
            <a:ext cx="2550834" cy="290551"/>
          </a:xfrm>
          <a:prstGeom prst="round2DiagRect">
            <a:avLst>
              <a:gd name="adj1" fmla="val 50000"/>
              <a:gd name="adj2" fmla="val 0"/>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Medium"/>
              <a:buNone/>
              <a:defRPr sz="1500" b="0" i="0" u="none" strike="noStrike" cap="none">
                <a:solidFill>
                  <a:schemeClr val="dk2"/>
                </a:solidFill>
                <a:latin typeface="Montserrat Medium"/>
                <a:ea typeface="Montserrat Medium"/>
                <a:cs typeface="Montserrat Medium"/>
                <a:sym typeface="Montserrat Medium"/>
              </a:defRPr>
            </a:lvl1pPr>
            <a:lvl2pPr marL="914400" marR="0" lvl="1" indent="-317500" algn="ctr" rtl="0">
              <a:lnSpc>
                <a:spcPct val="100000"/>
              </a:lnSpc>
              <a:spcBef>
                <a:spcPts val="160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2pPr>
            <a:lvl3pPr marL="1371600" marR="0" lvl="2" indent="-317500" algn="ctr" rtl="0">
              <a:lnSpc>
                <a:spcPct val="100000"/>
              </a:lnSpc>
              <a:spcBef>
                <a:spcPts val="160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3pPr>
            <a:lvl4pPr marL="1828800" marR="0" lvl="3" indent="-317500" algn="ctr" rtl="0">
              <a:lnSpc>
                <a:spcPct val="100000"/>
              </a:lnSpc>
              <a:spcBef>
                <a:spcPts val="160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4pPr>
            <a:lvl5pPr marL="2286000" marR="0" lvl="4" indent="-317500" algn="ctr" rtl="0">
              <a:lnSpc>
                <a:spcPct val="100000"/>
              </a:lnSpc>
              <a:spcBef>
                <a:spcPts val="160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5pPr>
            <a:lvl6pPr marL="2743200" marR="0" lvl="5" indent="-317500" algn="ctr" rtl="0">
              <a:lnSpc>
                <a:spcPct val="100000"/>
              </a:lnSpc>
              <a:spcBef>
                <a:spcPts val="160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6pPr>
            <a:lvl7pPr marL="3200400" marR="0" lvl="6" indent="-317500" algn="ctr" rtl="0">
              <a:lnSpc>
                <a:spcPct val="100000"/>
              </a:lnSpc>
              <a:spcBef>
                <a:spcPts val="160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7pPr>
            <a:lvl8pPr marL="3657600" marR="0" lvl="7" indent="-317500" algn="ctr" rtl="0">
              <a:lnSpc>
                <a:spcPct val="100000"/>
              </a:lnSpc>
              <a:spcBef>
                <a:spcPts val="160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8pPr>
            <a:lvl9pPr marL="4114800" marR="0" lvl="8" indent="-317500" algn="ctr" rtl="0">
              <a:lnSpc>
                <a:spcPct val="100000"/>
              </a:lnSpc>
              <a:spcBef>
                <a:spcPts val="1600"/>
              </a:spcBef>
              <a:spcAft>
                <a:spcPts val="160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9pPr>
          </a:lstStyle>
          <a:p>
            <a:pPr marL="114300" indent="0" algn="l">
              <a:lnSpc>
                <a:spcPct val="200000"/>
              </a:lnSpc>
              <a:spcAft>
                <a:spcPts val="600"/>
              </a:spcAft>
            </a:pPr>
            <a:r>
              <a:rPr lang="es-ES" sz="1600" b="1" dirty="0">
                <a:solidFill>
                  <a:srgbClr val="000000"/>
                </a:solidFill>
                <a:latin typeface="Times New Roman" panose="02020603050405020304" pitchFamily="18" charset="0"/>
                <a:cs typeface="Times New Roman" panose="02020603050405020304" pitchFamily="18" charset="0"/>
              </a:rPr>
              <a:t>Vista - Física </a:t>
            </a:r>
          </a:p>
        </p:txBody>
      </p:sp>
      <p:pic>
        <p:nvPicPr>
          <p:cNvPr id="5" name="Imagen 4">
            <a:extLst>
              <a:ext uri="{FF2B5EF4-FFF2-40B4-BE49-F238E27FC236}">
                <a16:creationId xmlns:a16="http://schemas.microsoft.com/office/drawing/2014/main" id="{BA0248D7-346A-E85B-E4C0-5CB20DCF4C8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3522" y="2043395"/>
            <a:ext cx="11199350" cy="4175961"/>
          </a:xfrm>
          <a:prstGeom prst="rect">
            <a:avLst/>
          </a:prstGeom>
          <a:noFill/>
          <a:ln>
            <a:noFill/>
          </a:ln>
        </p:spPr>
      </p:pic>
    </p:spTree>
    <p:extLst>
      <p:ext uri="{BB962C8B-B14F-4D97-AF65-F5344CB8AC3E}">
        <p14:creationId xmlns:p14="http://schemas.microsoft.com/office/powerpoint/2010/main" val="5005334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30" descr="A close up of a logo&#10;&#10;Description automatically generated"/>
          <p:cNvPicPr preferRelativeResize="0"/>
          <p:nvPr/>
        </p:nvPicPr>
        <p:blipFill rotWithShape="1">
          <a:blip r:embed="rId3">
            <a:alphaModFix/>
          </a:blip>
          <a:srcRect/>
          <a:stretch/>
        </p:blipFill>
        <p:spPr>
          <a:xfrm>
            <a:off x="720" y="720"/>
            <a:ext cx="12190680" cy="6856560"/>
          </a:xfrm>
          <a:prstGeom prst="rect">
            <a:avLst/>
          </a:prstGeom>
          <a:noFill/>
          <a:ln>
            <a:noFill/>
          </a:ln>
        </p:spPr>
      </p:pic>
      <p:sp>
        <p:nvSpPr>
          <p:cNvPr id="132" name="Google Shape;132;p30"/>
          <p:cNvSpPr/>
          <p:nvPr/>
        </p:nvSpPr>
        <p:spPr>
          <a:xfrm>
            <a:off x="8610480" y="6356520"/>
            <a:ext cx="2741760" cy="363600"/>
          </a:xfrm>
          <a:prstGeom prst="rect">
            <a:avLst/>
          </a:prstGeom>
          <a:noFill/>
          <a:ln>
            <a:noFill/>
          </a:ln>
        </p:spPr>
        <p:txBody>
          <a:bodyPr spcFirstLastPara="1" wrap="square" lIns="90000" tIns="45000" rIns="90000" bIns="45000" anchor="ctr" anchorCtr="0">
            <a:noAutofit/>
          </a:bodyPr>
          <a:lstStyle/>
          <a:p>
            <a:pPr marL="0" marR="0" lvl="0" indent="0" algn="r" rtl="0">
              <a:lnSpc>
                <a:spcPct val="100000"/>
              </a:lnSpc>
              <a:spcBef>
                <a:spcPts val="0"/>
              </a:spcBef>
              <a:spcAft>
                <a:spcPts val="0"/>
              </a:spcAft>
              <a:buNone/>
            </a:pPr>
            <a:fld id="{00000000-1234-1234-1234-123412341234}" type="slidenum">
              <a:rPr lang="es-EC" sz="1200" b="0" i="0" u="none" strike="noStrike" cap="none">
                <a:solidFill>
                  <a:srgbClr val="8B8B8B"/>
                </a:solidFill>
                <a:latin typeface="Calibri"/>
                <a:ea typeface="Calibri"/>
                <a:cs typeface="Calibri"/>
                <a:sym typeface="Calibri"/>
              </a:rPr>
              <a:t>35</a:t>
            </a:fld>
            <a:endParaRPr sz="1200" b="0" i="0" u="none" strike="noStrike" cap="none">
              <a:latin typeface="Arial"/>
              <a:ea typeface="Arial"/>
              <a:cs typeface="Arial"/>
              <a:sym typeface="Arial"/>
            </a:endParaRPr>
          </a:p>
        </p:txBody>
      </p:sp>
      <p:sp>
        <p:nvSpPr>
          <p:cNvPr id="133" name="Google Shape;133;p30"/>
          <p:cNvSpPr/>
          <p:nvPr/>
        </p:nvSpPr>
        <p:spPr>
          <a:xfrm>
            <a:off x="2019203" y="484920"/>
            <a:ext cx="10172077" cy="689400"/>
          </a:xfrm>
          <a:prstGeom prst="rect">
            <a:avLst/>
          </a:prstGeom>
          <a:noFill/>
          <a:ln>
            <a:noFill/>
          </a:ln>
        </p:spPr>
        <p:txBody>
          <a:bodyPr spcFirstLastPara="1" wrap="square" lIns="90000" tIns="45000" rIns="90000" bIns="45000" anchor="t" anchorCtr="0">
            <a:noAutofit/>
          </a:bodyPr>
          <a:lstStyle/>
          <a:p>
            <a:pPr marL="0" marR="0" lvl="0" indent="0" algn="ctr" rtl="0">
              <a:lnSpc>
                <a:spcPct val="90000"/>
              </a:lnSpc>
              <a:spcBef>
                <a:spcPts val="0"/>
              </a:spcBef>
              <a:spcAft>
                <a:spcPts val="0"/>
              </a:spcAft>
              <a:buNone/>
            </a:pPr>
            <a:r>
              <a:rPr lang="es-MX" sz="2400" b="1" i="0" u="none" strike="noStrike" cap="none" dirty="0">
                <a:solidFill>
                  <a:srgbClr val="000000"/>
                </a:solidFill>
                <a:latin typeface="Times New Roman"/>
                <a:ea typeface="Times New Roman"/>
                <a:cs typeface="Times New Roman"/>
                <a:sym typeface="Times New Roman"/>
              </a:rPr>
              <a:t>Codificar el sistema de control y administración en base al diseño previamente establecido</a:t>
            </a:r>
          </a:p>
        </p:txBody>
      </p:sp>
      <p:sp>
        <p:nvSpPr>
          <p:cNvPr id="6" name="CuadroTexto 5">
            <a:extLst>
              <a:ext uri="{FF2B5EF4-FFF2-40B4-BE49-F238E27FC236}">
                <a16:creationId xmlns:a16="http://schemas.microsoft.com/office/drawing/2014/main" id="{9E7E6F4D-4707-BDBA-2986-6DBD4DA35433}"/>
              </a:ext>
            </a:extLst>
          </p:cNvPr>
          <p:cNvSpPr txBox="1"/>
          <p:nvPr/>
        </p:nvSpPr>
        <p:spPr>
          <a:xfrm>
            <a:off x="784876" y="1535097"/>
            <a:ext cx="4572000" cy="584775"/>
          </a:xfrm>
          <a:prstGeom prst="rect">
            <a:avLst/>
          </a:prstGeom>
          <a:noFill/>
        </p:spPr>
        <p:txBody>
          <a:bodyPr wrap="square">
            <a:spAutoFit/>
          </a:bodyPr>
          <a:lstStyle/>
          <a:p>
            <a:pPr marR="0" lvl="0" algn="just" rtl="0">
              <a:lnSpc>
                <a:spcPct val="100000"/>
              </a:lnSpc>
              <a:spcBef>
                <a:spcPts val="0"/>
              </a:spcBef>
              <a:spcAft>
                <a:spcPts val="0"/>
              </a:spcAft>
              <a:buClr>
                <a:schemeClr val="dk1"/>
              </a:buClr>
              <a:buSzPts val="1100"/>
            </a:pPr>
            <a:r>
              <a:rPr lang="es-MX" sz="1600" b="1" dirty="0">
                <a:latin typeface="Times New Roman" panose="02020603050405020304" pitchFamily="18" charset="0"/>
                <a:ea typeface="Roboto"/>
                <a:cs typeface="Times New Roman" panose="02020603050405020304" pitchFamily="18" charset="0"/>
                <a:sym typeface="Roboto"/>
              </a:rPr>
              <a:t>Diseño de la pantalla de Inicio de Sesión del aplicativo web</a:t>
            </a:r>
          </a:p>
        </p:txBody>
      </p:sp>
      <p:pic>
        <p:nvPicPr>
          <p:cNvPr id="7" name="Imagen 6">
            <a:extLst>
              <a:ext uri="{FF2B5EF4-FFF2-40B4-BE49-F238E27FC236}">
                <a16:creationId xmlns:a16="http://schemas.microsoft.com/office/drawing/2014/main" id="{0F55DDEB-A3FA-DA6F-C1DB-39AE52ED0CF6}"/>
              </a:ext>
            </a:extLst>
          </p:cNvPr>
          <p:cNvPicPr>
            <a:picLocks noChangeAspect="1"/>
          </p:cNvPicPr>
          <p:nvPr/>
        </p:nvPicPr>
        <p:blipFill rotWithShape="1">
          <a:blip r:embed="rId4"/>
          <a:srcRect l="3529" r="5104" b="5955"/>
          <a:stretch/>
        </p:blipFill>
        <p:spPr bwMode="auto">
          <a:xfrm>
            <a:off x="2905981" y="1862129"/>
            <a:ext cx="7075379" cy="435723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939349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30" descr="A close up of a logo&#10;&#10;Description automatically generated"/>
          <p:cNvPicPr preferRelativeResize="0"/>
          <p:nvPr/>
        </p:nvPicPr>
        <p:blipFill rotWithShape="1">
          <a:blip r:embed="rId3">
            <a:alphaModFix/>
          </a:blip>
          <a:srcRect/>
          <a:stretch/>
        </p:blipFill>
        <p:spPr>
          <a:xfrm>
            <a:off x="720" y="720"/>
            <a:ext cx="12190680" cy="6856560"/>
          </a:xfrm>
          <a:prstGeom prst="rect">
            <a:avLst/>
          </a:prstGeom>
          <a:noFill/>
          <a:ln>
            <a:noFill/>
          </a:ln>
        </p:spPr>
      </p:pic>
      <p:sp>
        <p:nvSpPr>
          <p:cNvPr id="132" name="Google Shape;132;p30"/>
          <p:cNvSpPr/>
          <p:nvPr/>
        </p:nvSpPr>
        <p:spPr>
          <a:xfrm>
            <a:off x="8610480" y="6356520"/>
            <a:ext cx="2741760" cy="363600"/>
          </a:xfrm>
          <a:prstGeom prst="rect">
            <a:avLst/>
          </a:prstGeom>
          <a:noFill/>
          <a:ln>
            <a:noFill/>
          </a:ln>
        </p:spPr>
        <p:txBody>
          <a:bodyPr spcFirstLastPara="1" wrap="square" lIns="90000" tIns="45000" rIns="90000" bIns="45000" anchor="ctr" anchorCtr="0">
            <a:noAutofit/>
          </a:bodyPr>
          <a:lstStyle/>
          <a:p>
            <a:pPr marL="0" marR="0" lvl="0" indent="0" algn="r" rtl="0">
              <a:lnSpc>
                <a:spcPct val="100000"/>
              </a:lnSpc>
              <a:spcBef>
                <a:spcPts val="0"/>
              </a:spcBef>
              <a:spcAft>
                <a:spcPts val="0"/>
              </a:spcAft>
              <a:buNone/>
            </a:pPr>
            <a:fld id="{00000000-1234-1234-1234-123412341234}" type="slidenum">
              <a:rPr lang="es-EC" sz="1200" b="0" i="0" u="none" strike="noStrike" cap="none">
                <a:solidFill>
                  <a:srgbClr val="8B8B8B"/>
                </a:solidFill>
                <a:latin typeface="Calibri"/>
                <a:ea typeface="Calibri"/>
                <a:cs typeface="Calibri"/>
                <a:sym typeface="Calibri"/>
              </a:rPr>
              <a:t>36</a:t>
            </a:fld>
            <a:endParaRPr sz="1200" b="0" i="0" u="none" strike="noStrike" cap="none">
              <a:latin typeface="Arial"/>
              <a:ea typeface="Arial"/>
              <a:cs typeface="Arial"/>
              <a:sym typeface="Arial"/>
            </a:endParaRPr>
          </a:p>
        </p:txBody>
      </p:sp>
      <p:sp>
        <p:nvSpPr>
          <p:cNvPr id="133" name="Google Shape;133;p30"/>
          <p:cNvSpPr/>
          <p:nvPr/>
        </p:nvSpPr>
        <p:spPr>
          <a:xfrm>
            <a:off x="2738880" y="282060"/>
            <a:ext cx="8613360" cy="689400"/>
          </a:xfrm>
          <a:prstGeom prst="rect">
            <a:avLst/>
          </a:prstGeom>
          <a:noFill/>
          <a:ln>
            <a:noFill/>
          </a:ln>
        </p:spPr>
        <p:txBody>
          <a:bodyPr spcFirstLastPara="1" wrap="square" lIns="90000" tIns="45000" rIns="90000" bIns="45000" anchor="t" anchorCtr="0">
            <a:noAutofit/>
          </a:bodyPr>
          <a:lstStyle/>
          <a:p>
            <a:pPr marL="0" marR="0" lvl="0" indent="0" algn="just" rtl="0">
              <a:lnSpc>
                <a:spcPct val="90000"/>
              </a:lnSpc>
              <a:spcBef>
                <a:spcPts val="0"/>
              </a:spcBef>
              <a:spcAft>
                <a:spcPts val="0"/>
              </a:spcAft>
              <a:buNone/>
            </a:pPr>
            <a:r>
              <a:rPr lang="es-MX" sz="2400" b="1" i="0" u="none" strike="noStrike" cap="none" dirty="0">
                <a:solidFill>
                  <a:srgbClr val="000000"/>
                </a:solidFill>
                <a:latin typeface="Times New Roman"/>
                <a:ea typeface="Times New Roman"/>
                <a:cs typeface="Times New Roman"/>
                <a:sym typeface="Times New Roman"/>
              </a:rPr>
              <a:t>Realizar el prototipo de sistema de irrigación, implementando hardware(sensores, actuadores, microcontroladores) y software (sistema de control y administración)  haciendo uso de la arquitectura  antes establecida</a:t>
            </a:r>
          </a:p>
        </p:txBody>
      </p:sp>
      <p:pic>
        <p:nvPicPr>
          <p:cNvPr id="2" name="Imagen 1">
            <a:extLst>
              <a:ext uri="{FF2B5EF4-FFF2-40B4-BE49-F238E27FC236}">
                <a16:creationId xmlns:a16="http://schemas.microsoft.com/office/drawing/2014/main" id="{357D90D4-6AE0-3FDC-FF2A-B19D139742FD}"/>
              </a:ext>
            </a:extLst>
          </p:cNvPr>
          <p:cNvPicPr>
            <a:picLocks noChangeAspect="1"/>
          </p:cNvPicPr>
          <p:nvPr/>
        </p:nvPicPr>
        <p:blipFill rotWithShape="1">
          <a:blip r:embed="rId4">
            <a:extLst>
              <a:ext uri="{28A0092B-C50C-407E-A947-70E740481C1C}">
                <a14:useLocalDpi xmlns:a14="http://schemas.microsoft.com/office/drawing/2010/main" val="0"/>
              </a:ext>
            </a:extLst>
          </a:blip>
          <a:srcRect b="1434"/>
          <a:stretch/>
        </p:blipFill>
        <p:spPr bwMode="auto">
          <a:xfrm>
            <a:off x="2738879" y="1893194"/>
            <a:ext cx="7674379" cy="4463325"/>
          </a:xfrm>
          <a:prstGeom prst="rect">
            <a:avLst/>
          </a:prstGeom>
          <a:noFill/>
          <a:ln>
            <a:noFill/>
          </a:ln>
          <a:extLst>
            <a:ext uri="{53640926-AAD7-44D8-BBD7-CCE9431645EC}">
              <a14:shadowObscured xmlns:a14="http://schemas.microsoft.com/office/drawing/2010/main"/>
            </a:ext>
          </a:extLst>
        </p:spPr>
      </p:pic>
      <p:sp>
        <p:nvSpPr>
          <p:cNvPr id="3" name="Rectángulo 2">
            <a:extLst>
              <a:ext uri="{FF2B5EF4-FFF2-40B4-BE49-F238E27FC236}">
                <a16:creationId xmlns:a16="http://schemas.microsoft.com/office/drawing/2014/main" id="{D235EA24-FEEB-5CFC-050A-C1CAEC59D68C}"/>
              </a:ext>
            </a:extLst>
          </p:cNvPr>
          <p:cNvSpPr/>
          <p:nvPr/>
        </p:nvSpPr>
        <p:spPr>
          <a:xfrm>
            <a:off x="4895557" y="3429000"/>
            <a:ext cx="478301" cy="18639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s-EC"/>
          </a:p>
        </p:txBody>
      </p:sp>
      <p:sp>
        <p:nvSpPr>
          <p:cNvPr id="4" name="Rectángulo 3">
            <a:extLst>
              <a:ext uri="{FF2B5EF4-FFF2-40B4-BE49-F238E27FC236}">
                <a16:creationId xmlns:a16="http://schemas.microsoft.com/office/drawing/2014/main" id="{CC7E9EAE-8BCF-B4D0-43B2-959B73BD0EB3}"/>
              </a:ext>
            </a:extLst>
          </p:cNvPr>
          <p:cNvSpPr/>
          <p:nvPr/>
        </p:nvSpPr>
        <p:spPr>
          <a:xfrm>
            <a:off x="4895556" y="3767797"/>
            <a:ext cx="478301" cy="325901"/>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s-EC"/>
          </a:p>
        </p:txBody>
      </p:sp>
      <p:sp>
        <p:nvSpPr>
          <p:cNvPr id="5" name="Rectángulo 4">
            <a:extLst>
              <a:ext uri="{FF2B5EF4-FFF2-40B4-BE49-F238E27FC236}">
                <a16:creationId xmlns:a16="http://schemas.microsoft.com/office/drawing/2014/main" id="{6E561BFF-0BC3-0F50-FB6F-148EC06034B4}"/>
              </a:ext>
            </a:extLst>
          </p:cNvPr>
          <p:cNvSpPr/>
          <p:nvPr/>
        </p:nvSpPr>
        <p:spPr>
          <a:xfrm>
            <a:off x="633046" y="2194560"/>
            <a:ext cx="590843" cy="182880"/>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s-EC"/>
          </a:p>
        </p:txBody>
      </p:sp>
      <p:sp>
        <p:nvSpPr>
          <p:cNvPr id="6" name="CuadroTexto 5">
            <a:extLst>
              <a:ext uri="{FF2B5EF4-FFF2-40B4-BE49-F238E27FC236}">
                <a16:creationId xmlns:a16="http://schemas.microsoft.com/office/drawing/2014/main" id="{736FEC3D-1C9D-8F16-8B8A-1D9BCB028297}"/>
              </a:ext>
            </a:extLst>
          </p:cNvPr>
          <p:cNvSpPr txBox="1"/>
          <p:nvPr/>
        </p:nvSpPr>
        <p:spPr>
          <a:xfrm>
            <a:off x="1329255" y="2132111"/>
            <a:ext cx="824265" cy="307777"/>
          </a:xfrm>
          <a:prstGeom prst="rect">
            <a:avLst/>
          </a:prstGeom>
          <a:noFill/>
        </p:spPr>
        <p:txBody>
          <a:bodyPr wrap="none" rtlCol="0">
            <a:spAutoFit/>
          </a:bodyPr>
          <a:lstStyle/>
          <a:p>
            <a:r>
              <a:rPr lang="es-MX" dirty="0">
                <a:latin typeface="Times New Roman" panose="02020603050405020304" pitchFamily="18" charset="0"/>
                <a:cs typeface="Times New Roman" panose="02020603050405020304" pitchFamily="18" charset="0"/>
              </a:rPr>
              <a:t>Sensores</a:t>
            </a:r>
            <a:endParaRPr lang="es-EC" dirty="0">
              <a:latin typeface="Times New Roman" panose="02020603050405020304" pitchFamily="18" charset="0"/>
              <a:cs typeface="Times New Roman" panose="02020603050405020304" pitchFamily="18" charset="0"/>
            </a:endParaRPr>
          </a:p>
        </p:txBody>
      </p:sp>
      <p:sp>
        <p:nvSpPr>
          <p:cNvPr id="7" name="Rectángulo 6">
            <a:extLst>
              <a:ext uri="{FF2B5EF4-FFF2-40B4-BE49-F238E27FC236}">
                <a16:creationId xmlns:a16="http://schemas.microsoft.com/office/drawing/2014/main" id="{CFECC816-AC22-1899-144F-5EF4402BB364}"/>
              </a:ext>
            </a:extLst>
          </p:cNvPr>
          <p:cNvSpPr/>
          <p:nvPr/>
        </p:nvSpPr>
        <p:spPr>
          <a:xfrm>
            <a:off x="7047914" y="3242603"/>
            <a:ext cx="478301" cy="186397"/>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s-EC"/>
          </a:p>
        </p:txBody>
      </p:sp>
      <p:sp>
        <p:nvSpPr>
          <p:cNvPr id="8" name="Rectángulo 7">
            <a:extLst>
              <a:ext uri="{FF2B5EF4-FFF2-40B4-BE49-F238E27FC236}">
                <a16:creationId xmlns:a16="http://schemas.microsoft.com/office/drawing/2014/main" id="{81A17A60-1B39-FCDD-124E-3CCADD3279D9}"/>
              </a:ext>
            </a:extLst>
          </p:cNvPr>
          <p:cNvSpPr/>
          <p:nvPr/>
        </p:nvSpPr>
        <p:spPr>
          <a:xfrm>
            <a:off x="4895556" y="4656406"/>
            <a:ext cx="478301" cy="18288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s-EC"/>
          </a:p>
        </p:txBody>
      </p:sp>
      <p:sp>
        <p:nvSpPr>
          <p:cNvPr id="9" name="Rectángulo 8">
            <a:extLst>
              <a:ext uri="{FF2B5EF4-FFF2-40B4-BE49-F238E27FC236}">
                <a16:creationId xmlns:a16="http://schemas.microsoft.com/office/drawing/2014/main" id="{25AABCF4-E700-656B-00BF-436F709809A0}"/>
              </a:ext>
            </a:extLst>
          </p:cNvPr>
          <p:cNvSpPr/>
          <p:nvPr/>
        </p:nvSpPr>
        <p:spPr>
          <a:xfrm>
            <a:off x="633044" y="2469624"/>
            <a:ext cx="590843" cy="182880"/>
          </a:xfrm>
          <a:prstGeom prst="rect">
            <a:avLst/>
          </a:prstGeom>
          <a:solidFill>
            <a:schemeClr val="accent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s-EC"/>
          </a:p>
        </p:txBody>
      </p:sp>
      <p:sp>
        <p:nvSpPr>
          <p:cNvPr id="10" name="Rectángulo 9">
            <a:extLst>
              <a:ext uri="{FF2B5EF4-FFF2-40B4-BE49-F238E27FC236}">
                <a16:creationId xmlns:a16="http://schemas.microsoft.com/office/drawing/2014/main" id="{4DF2A0E4-504B-1CAE-1915-B0DC43D9620D}"/>
              </a:ext>
            </a:extLst>
          </p:cNvPr>
          <p:cNvSpPr/>
          <p:nvPr/>
        </p:nvSpPr>
        <p:spPr>
          <a:xfrm>
            <a:off x="633045" y="2744689"/>
            <a:ext cx="590843" cy="1828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EC"/>
          </a:p>
        </p:txBody>
      </p:sp>
      <p:sp>
        <p:nvSpPr>
          <p:cNvPr id="11" name="CuadroTexto 10">
            <a:extLst>
              <a:ext uri="{FF2B5EF4-FFF2-40B4-BE49-F238E27FC236}">
                <a16:creationId xmlns:a16="http://schemas.microsoft.com/office/drawing/2014/main" id="{9F49A97C-59F1-FC58-539A-F4655210F773}"/>
              </a:ext>
            </a:extLst>
          </p:cNvPr>
          <p:cNvSpPr txBox="1"/>
          <p:nvPr/>
        </p:nvSpPr>
        <p:spPr>
          <a:xfrm>
            <a:off x="1323505" y="2421988"/>
            <a:ext cx="514885" cy="307777"/>
          </a:xfrm>
          <a:prstGeom prst="rect">
            <a:avLst/>
          </a:prstGeom>
          <a:noFill/>
        </p:spPr>
        <p:txBody>
          <a:bodyPr wrap="none" rtlCol="0">
            <a:spAutoFit/>
          </a:bodyPr>
          <a:lstStyle/>
          <a:p>
            <a:r>
              <a:rPr lang="es-MX" dirty="0">
                <a:latin typeface="Times New Roman" panose="02020603050405020304" pitchFamily="18" charset="0"/>
                <a:cs typeface="Times New Roman" panose="02020603050405020304" pitchFamily="18" charset="0"/>
              </a:rPr>
              <a:t>Relé</a:t>
            </a:r>
            <a:endParaRPr lang="es-EC" dirty="0">
              <a:latin typeface="Times New Roman" panose="02020603050405020304" pitchFamily="18" charset="0"/>
              <a:cs typeface="Times New Roman" panose="02020603050405020304" pitchFamily="18" charset="0"/>
            </a:endParaRPr>
          </a:p>
        </p:txBody>
      </p:sp>
      <p:sp>
        <p:nvSpPr>
          <p:cNvPr id="12" name="CuadroTexto 11">
            <a:extLst>
              <a:ext uri="{FF2B5EF4-FFF2-40B4-BE49-F238E27FC236}">
                <a16:creationId xmlns:a16="http://schemas.microsoft.com/office/drawing/2014/main" id="{FABE8AA6-4D3D-A356-E011-9BF8D1DD8720}"/>
              </a:ext>
            </a:extLst>
          </p:cNvPr>
          <p:cNvSpPr txBox="1"/>
          <p:nvPr/>
        </p:nvSpPr>
        <p:spPr>
          <a:xfrm>
            <a:off x="1288858" y="2682240"/>
            <a:ext cx="883575" cy="307777"/>
          </a:xfrm>
          <a:prstGeom prst="rect">
            <a:avLst/>
          </a:prstGeom>
          <a:noFill/>
        </p:spPr>
        <p:txBody>
          <a:bodyPr wrap="none" rtlCol="0">
            <a:spAutoFit/>
          </a:bodyPr>
          <a:lstStyle/>
          <a:p>
            <a:r>
              <a:rPr lang="es-MX" dirty="0">
                <a:latin typeface="Times New Roman" panose="02020603050405020304" pitchFamily="18" charset="0"/>
                <a:cs typeface="Times New Roman" panose="02020603050405020304" pitchFamily="18" charset="0"/>
              </a:rPr>
              <a:t>S. Caudal</a:t>
            </a:r>
            <a:endParaRPr lang="es-EC"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43242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30" descr="A close up of a logo&#10;&#10;Description automatically generated"/>
          <p:cNvPicPr preferRelativeResize="0"/>
          <p:nvPr/>
        </p:nvPicPr>
        <p:blipFill rotWithShape="1">
          <a:blip r:embed="rId3">
            <a:alphaModFix/>
          </a:blip>
          <a:srcRect/>
          <a:stretch/>
        </p:blipFill>
        <p:spPr>
          <a:xfrm>
            <a:off x="720" y="720"/>
            <a:ext cx="12190680" cy="6856560"/>
          </a:xfrm>
          <a:prstGeom prst="rect">
            <a:avLst/>
          </a:prstGeom>
          <a:noFill/>
          <a:ln>
            <a:noFill/>
          </a:ln>
        </p:spPr>
      </p:pic>
      <p:sp>
        <p:nvSpPr>
          <p:cNvPr id="132" name="Google Shape;132;p30"/>
          <p:cNvSpPr/>
          <p:nvPr/>
        </p:nvSpPr>
        <p:spPr>
          <a:xfrm>
            <a:off x="8610480" y="6356520"/>
            <a:ext cx="2741760" cy="363600"/>
          </a:xfrm>
          <a:prstGeom prst="rect">
            <a:avLst/>
          </a:prstGeom>
          <a:noFill/>
          <a:ln>
            <a:noFill/>
          </a:ln>
        </p:spPr>
        <p:txBody>
          <a:bodyPr spcFirstLastPara="1" wrap="square" lIns="90000" tIns="45000" rIns="90000" bIns="45000" anchor="ctr" anchorCtr="0">
            <a:noAutofit/>
          </a:bodyPr>
          <a:lstStyle/>
          <a:p>
            <a:pPr marL="0" marR="0" lvl="0" indent="0" algn="r" rtl="0">
              <a:lnSpc>
                <a:spcPct val="100000"/>
              </a:lnSpc>
              <a:spcBef>
                <a:spcPts val="0"/>
              </a:spcBef>
              <a:spcAft>
                <a:spcPts val="0"/>
              </a:spcAft>
              <a:buNone/>
            </a:pPr>
            <a:fld id="{00000000-1234-1234-1234-123412341234}" type="slidenum">
              <a:rPr lang="es-EC" sz="1200" b="0" i="0" u="none" strike="noStrike" cap="none">
                <a:solidFill>
                  <a:srgbClr val="8B8B8B"/>
                </a:solidFill>
                <a:latin typeface="Calibri"/>
                <a:ea typeface="Calibri"/>
                <a:cs typeface="Calibri"/>
                <a:sym typeface="Calibri"/>
              </a:rPr>
              <a:t>37</a:t>
            </a:fld>
            <a:endParaRPr sz="1200" b="0" i="0" u="none" strike="noStrike" cap="none">
              <a:latin typeface="Arial"/>
              <a:ea typeface="Arial"/>
              <a:cs typeface="Arial"/>
              <a:sym typeface="Arial"/>
            </a:endParaRPr>
          </a:p>
        </p:txBody>
      </p:sp>
      <p:sp>
        <p:nvSpPr>
          <p:cNvPr id="133" name="Google Shape;133;p30"/>
          <p:cNvSpPr/>
          <p:nvPr/>
        </p:nvSpPr>
        <p:spPr>
          <a:xfrm>
            <a:off x="2019203" y="484920"/>
            <a:ext cx="10172077" cy="689400"/>
          </a:xfrm>
          <a:prstGeom prst="rect">
            <a:avLst/>
          </a:prstGeom>
          <a:noFill/>
          <a:ln>
            <a:noFill/>
          </a:ln>
        </p:spPr>
        <p:txBody>
          <a:bodyPr spcFirstLastPara="1" wrap="square" lIns="90000" tIns="45000" rIns="90000" bIns="45000" anchor="t" anchorCtr="0">
            <a:noAutofit/>
          </a:bodyPr>
          <a:lstStyle/>
          <a:p>
            <a:pPr marL="0" marR="0" lvl="0" indent="0" algn="ctr" rtl="0">
              <a:lnSpc>
                <a:spcPct val="90000"/>
              </a:lnSpc>
              <a:spcBef>
                <a:spcPts val="0"/>
              </a:spcBef>
              <a:spcAft>
                <a:spcPts val="0"/>
              </a:spcAft>
              <a:buNone/>
            </a:pPr>
            <a:r>
              <a:rPr lang="es-MX" sz="2400" b="1" i="0" u="none" strike="noStrike" cap="none" dirty="0">
                <a:solidFill>
                  <a:srgbClr val="000000"/>
                </a:solidFill>
                <a:latin typeface="Times New Roman"/>
                <a:ea typeface="Times New Roman"/>
                <a:cs typeface="Times New Roman"/>
                <a:sym typeface="Times New Roman"/>
              </a:rPr>
              <a:t>Codificar el sistema de control y administración en base al diseño previamente establecido</a:t>
            </a:r>
          </a:p>
        </p:txBody>
      </p:sp>
      <p:sp>
        <p:nvSpPr>
          <p:cNvPr id="6" name="CuadroTexto 5">
            <a:extLst>
              <a:ext uri="{FF2B5EF4-FFF2-40B4-BE49-F238E27FC236}">
                <a16:creationId xmlns:a16="http://schemas.microsoft.com/office/drawing/2014/main" id="{9E7E6F4D-4707-BDBA-2986-6DBD4DA35433}"/>
              </a:ext>
            </a:extLst>
          </p:cNvPr>
          <p:cNvSpPr txBox="1"/>
          <p:nvPr/>
        </p:nvSpPr>
        <p:spPr>
          <a:xfrm>
            <a:off x="784876" y="1535097"/>
            <a:ext cx="4572000" cy="584775"/>
          </a:xfrm>
          <a:prstGeom prst="rect">
            <a:avLst/>
          </a:prstGeom>
          <a:noFill/>
        </p:spPr>
        <p:txBody>
          <a:bodyPr wrap="square">
            <a:spAutoFit/>
          </a:bodyPr>
          <a:lstStyle/>
          <a:p>
            <a:pPr marR="0" lvl="0" algn="just" rtl="0">
              <a:lnSpc>
                <a:spcPct val="100000"/>
              </a:lnSpc>
              <a:spcBef>
                <a:spcPts val="0"/>
              </a:spcBef>
              <a:spcAft>
                <a:spcPts val="0"/>
              </a:spcAft>
              <a:buClr>
                <a:schemeClr val="dk1"/>
              </a:buClr>
              <a:buSzPts val="1100"/>
            </a:pPr>
            <a:r>
              <a:rPr lang="es-MX" sz="1600" b="1" dirty="0">
                <a:latin typeface="Times New Roman" panose="02020603050405020304" pitchFamily="18" charset="0"/>
                <a:ea typeface="Roboto"/>
                <a:cs typeface="Times New Roman" panose="02020603050405020304" pitchFamily="18" charset="0"/>
                <a:sym typeface="Roboto"/>
              </a:rPr>
              <a:t>Diseño de pantalla inicio de sesión aplicativo móvil y control de Riego</a:t>
            </a:r>
          </a:p>
        </p:txBody>
      </p:sp>
      <p:pic>
        <p:nvPicPr>
          <p:cNvPr id="2" name="Imagen 1">
            <a:extLst>
              <a:ext uri="{FF2B5EF4-FFF2-40B4-BE49-F238E27FC236}">
                <a16:creationId xmlns:a16="http://schemas.microsoft.com/office/drawing/2014/main" id="{FB131FEC-8434-6164-D293-670752F9549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32323"/>
          <a:stretch/>
        </p:blipFill>
        <p:spPr bwMode="auto">
          <a:xfrm>
            <a:off x="1919451" y="2326382"/>
            <a:ext cx="3004241" cy="4398785"/>
          </a:xfrm>
          <a:prstGeom prst="rect">
            <a:avLst/>
          </a:prstGeom>
          <a:noFill/>
          <a:ln>
            <a:noFill/>
          </a:ln>
          <a:extLst>
            <a:ext uri="{53640926-AAD7-44D8-BBD7-CCE9431645EC}">
              <a14:shadowObscured xmlns:a14="http://schemas.microsoft.com/office/drawing/2010/main"/>
            </a:ext>
          </a:extLst>
        </p:spPr>
      </p:pic>
      <p:pic>
        <p:nvPicPr>
          <p:cNvPr id="3" name="Imagen 2">
            <a:extLst>
              <a:ext uri="{FF2B5EF4-FFF2-40B4-BE49-F238E27FC236}">
                <a16:creationId xmlns:a16="http://schemas.microsoft.com/office/drawing/2014/main" id="{6683F617-6210-BC82-5625-5E4B8573A68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3839" b="11930"/>
          <a:stretch/>
        </p:blipFill>
        <p:spPr bwMode="auto">
          <a:xfrm>
            <a:off x="5356876" y="2241927"/>
            <a:ext cx="2886792" cy="447819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021345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30" descr="A close up of a logo&#10;&#10;Description automatically generated"/>
          <p:cNvPicPr preferRelativeResize="0"/>
          <p:nvPr/>
        </p:nvPicPr>
        <p:blipFill rotWithShape="1">
          <a:blip r:embed="rId3">
            <a:alphaModFix/>
          </a:blip>
          <a:srcRect/>
          <a:stretch/>
        </p:blipFill>
        <p:spPr>
          <a:xfrm>
            <a:off x="720" y="720"/>
            <a:ext cx="12190680" cy="6856560"/>
          </a:xfrm>
          <a:prstGeom prst="rect">
            <a:avLst/>
          </a:prstGeom>
          <a:noFill/>
          <a:ln>
            <a:noFill/>
          </a:ln>
        </p:spPr>
      </p:pic>
      <p:sp>
        <p:nvSpPr>
          <p:cNvPr id="132" name="Google Shape;132;p30"/>
          <p:cNvSpPr/>
          <p:nvPr/>
        </p:nvSpPr>
        <p:spPr>
          <a:xfrm>
            <a:off x="8610480" y="6356520"/>
            <a:ext cx="2741760" cy="363600"/>
          </a:xfrm>
          <a:prstGeom prst="rect">
            <a:avLst/>
          </a:prstGeom>
          <a:noFill/>
          <a:ln>
            <a:noFill/>
          </a:ln>
        </p:spPr>
        <p:txBody>
          <a:bodyPr spcFirstLastPara="1" wrap="square" lIns="90000" tIns="45000" rIns="90000" bIns="45000" anchor="ctr" anchorCtr="0">
            <a:noAutofit/>
          </a:bodyPr>
          <a:lstStyle/>
          <a:p>
            <a:pPr marL="0" marR="0" lvl="0" indent="0" algn="r" rtl="0">
              <a:lnSpc>
                <a:spcPct val="100000"/>
              </a:lnSpc>
              <a:spcBef>
                <a:spcPts val="0"/>
              </a:spcBef>
              <a:spcAft>
                <a:spcPts val="0"/>
              </a:spcAft>
              <a:buNone/>
            </a:pPr>
            <a:fld id="{00000000-1234-1234-1234-123412341234}" type="slidenum">
              <a:rPr lang="es-EC" sz="1200" b="0" i="0" u="none" strike="noStrike" cap="none">
                <a:solidFill>
                  <a:srgbClr val="8B8B8B"/>
                </a:solidFill>
                <a:latin typeface="Calibri"/>
                <a:ea typeface="Calibri"/>
                <a:cs typeface="Calibri"/>
                <a:sym typeface="Calibri"/>
              </a:rPr>
              <a:t>38</a:t>
            </a:fld>
            <a:endParaRPr sz="1200" b="0" i="0" u="none" strike="noStrike" cap="none">
              <a:latin typeface="Arial"/>
              <a:ea typeface="Arial"/>
              <a:cs typeface="Arial"/>
              <a:sym typeface="Arial"/>
            </a:endParaRPr>
          </a:p>
        </p:txBody>
      </p:sp>
      <p:sp>
        <p:nvSpPr>
          <p:cNvPr id="133" name="Google Shape;133;p30"/>
          <p:cNvSpPr/>
          <p:nvPr/>
        </p:nvSpPr>
        <p:spPr>
          <a:xfrm>
            <a:off x="2738880" y="282060"/>
            <a:ext cx="8613360" cy="689400"/>
          </a:xfrm>
          <a:prstGeom prst="rect">
            <a:avLst/>
          </a:prstGeom>
          <a:noFill/>
          <a:ln>
            <a:noFill/>
          </a:ln>
        </p:spPr>
        <p:txBody>
          <a:bodyPr spcFirstLastPara="1" wrap="square" lIns="90000" tIns="45000" rIns="90000" bIns="45000" anchor="t" anchorCtr="0">
            <a:noAutofit/>
          </a:bodyPr>
          <a:lstStyle/>
          <a:p>
            <a:pPr marL="0" marR="0" lvl="0" indent="0" algn="l" rtl="0">
              <a:lnSpc>
                <a:spcPct val="90000"/>
              </a:lnSpc>
              <a:spcBef>
                <a:spcPts val="0"/>
              </a:spcBef>
              <a:spcAft>
                <a:spcPts val="0"/>
              </a:spcAft>
              <a:buNone/>
            </a:pPr>
            <a:r>
              <a:rPr lang="es-EC" sz="4400" b="1" i="0" u="none" strike="noStrike" cap="none" dirty="0">
                <a:solidFill>
                  <a:srgbClr val="000000"/>
                </a:solidFill>
                <a:latin typeface="Times New Roman"/>
                <a:ea typeface="Times New Roman"/>
                <a:cs typeface="Times New Roman"/>
                <a:sym typeface="Times New Roman"/>
              </a:rPr>
              <a:t>Fase de pruebas</a:t>
            </a:r>
          </a:p>
          <a:p>
            <a:pPr marL="0" marR="0" lvl="0" indent="0" algn="l" rtl="0">
              <a:lnSpc>
                <a:spcPct val="90000"/>
              </a:lnSpc>
              <a:spcBef>
                <a:spcPts val="0"/>
              </a:spcBef>
              <a:spcAft>
                <a:spcPts val="0"/>
              </a:spcAft>
              <a:buNone/>
            </a:pPr>
            <a:endParaRPr lang="es-EC" sz="4400" b="0" i="0" u="none" strike="noStrike" cap="none" dirty="0">
              <a:latin typeface="Arial"/>
              <a:ea typeface="Arial"/>
              <a:cs typeface="Arial"/>
              <a:sym typeface="Arial"/>
            </a:endParaRPr>
          </a:p>
        </p:txBody>
      </p:sp>
      <p:sp>
        <p:nvSpPr>
          <p:cNvPr id="134" name="Google Shape;134;p30"/>
          <p:cNvSpPr/>
          <p:nvPr/>
        </p:nvSpPr>
        <p:spPr>
          <a:xfrm>
            <a:off x="978757" y="1110330"/>
            <a:ext cx="10514160" cy="4006800"/>
          </a:xfrm>
          <a:prstGeom prst="rect">
            <a:avLst/>
          </a:prstGeom>
          <a:noFill/>
          <a:ln>
            <a:noFill/>
          </a:ln>
        </p:spPr>
        <p:txBody>
          <a:bodyPr spcFirstLastPara="1" wrap="square" lIns="90000" tIns="45000" rIns="90000" bIns="45000" anchor="t" anchorCtr="0">
            <a:noAutofit/>
          </a:bodyPr>
          <a:lstStyle/>
          <a:p>
            <a:pPr marL="228600" marR="0" lvl="0" indent="-227160" algn="l" rtl="0">
              <a:lnSpc>
                <a:spcPct val="90000"/>
              </a:lnSpc>
              <a:spcBef>
                <a:spcPts val="0"/>
              </a:spcBef>
              <a:spcAft>
                <a:spcPts val="0"/>
              </a:spcAft>
              <a:buClr>
                <a:srgbClr val="000000"/>
              </a:buClr>
              <a:buSzPts val="2800"/>
              <a:buFont typeface="Arial"/>
              <a:buChar char="•"/>
            </a:pPr>
            <a:r>
              <a:rPr lang="es-MX" sz="2800" b="0" i="0" u="none" strike="noStrike" cap="none" dirty="0">
                <a:solidFill>
                  <a:srgbClr val="000000"/>
                </a:solidFill>
                <a:latin typeface="Times New Roman"/>
                <a:ea typeface="Times New Roman"/>
                <a:cs typeface="Times New Roman"/>
                <a:sym typeface="Times New Roman"/>
              </a:rPr>
              <a:t>Pruebas de Aceptación de Usuario</a:t>
            </a:r>
          </a:p>
          <a:p>
            <a:pPr marL="0" marR="0" lvl="0" indent="0" algn="l" rtl="0">
              <a:lnSpc>
                <a:spcPct val="90000"/>
              </a:lnSpc>
              <a:spcBef>
                <a:spcPts val="1001"/>
              </a:spcBef>
              <a:spcAft>
                <a:spcPts val="0"/>
              </a:spcAft>
              <a:buNone/>
            </a:pPr>
            <a:endParaRPr sz="2800" b="0" i="0" u="none" strike="noStrike" cap="none" dirty="0">
              <a:latin typeface="Arial"/>
              <a:ea typeface="Arial"/>
              <a:cs typeface="Arial"/>
              <a:sym typeface="Arial"/>
            </a:endParaRPr>
          </a:p>
        </p:txBody>
      </p:sp>
      <p:pic>
        <p:nvPicPr>
          <p:cNvPr id="2" name="Imagen 1">
            <a:extLst>
              <a:ext uri="{FF2B5EF4-FFF2-40B4-BE49-F238E27FC236}">
                <a16:creationId xmlns:a16="http://schemas.microsoft.com/office/drawing/2014/main" id="{1E041AFE-110B-E080-6B71-DACE3B168E8B}"/>
              </a:ext>
            </a:extLst>
          </p:cNvPr>
          <p:cNvPicPr>
            <a:picLocks noChangeAspect="1"/>
          </p:cNvPicPr>
          <p:nvPr/>
        </p:nvPicPr>
        <p:blipFill>
          <a:blip r:embed="rId4"/>
          <a:stretch>
            <a:fillRect/>
          </a:stretch>
        </p:blipFill>
        <p:spPr>
          <a:xfrm>
            <a:off x="733933" y="1625610"/>
            <a:ext cx="5282780" cy="4601130"/>
          </a:xfrm>
          <a:prstGeom prst="rect">
            <a:avLst/>
          </a:prstGeom>
        </p:spPr>
      </p:pic>
      <p:pic>
        <p:nvPicPr>
          <p:cNvPr id="3" name="Imagen 2">
            <a:extLst>
              <a:ext uri="{FF2B5EF4-FFF2-40B4-BE49-F238E27FC236}">
                <a16:creationId xmlns:a16="http://schemas.microsoft.com/office/drawing/2014/main" id="{19CE134B-BED7-D1A0-4EA4-D935FE23FA8E}"/>
              </a:ext>
            </a:extLst>
          </p:cNvPr>
          <p:cNvPicPr>
            <a:picLocks noChangeAspect="1"/>
          </p:cNvPicPr>
          <p:nvPr/>
        </p:nvPicPr>
        <p:blipFill>
          <a:blip r:embed="rId5"/>
          <a:stretch>
            <a:fillRect/>
          </a:stretch>
        </p:blipFill>
        <p:spPr>
          <a:xfrm>
            <a:off x="6133665" y="1625610"/>
            <a:ext cx="4953629" cy="4593750"/>
          </a:xfrm>
          <a:prstGeom prst="rect">
            <a:avLst/>
          </a:prstGeom>
        </p:spPr>
      </p:pic>
    </p:spTree>
    <p:extLst>
      <p:ext uri="{BB962C8B-B14F-4D97-AF65-F5344CB8AC3E}">
        <p14:creationId xmlns:p14="http://schemas.microsoft.com/office/powerpoint/2010/main" val="13025259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30" descr="A close up of a logo&#10;&#10;Description automatically generated"/>
          <p:cNvPicPr preferRelativeResize="0"/>
          <p:nvPr/>
        </p:nvPicPr>
        <p:blipFill rotWithShape="1">
          <a:blip r:embed="rId3">
            <a:alphaModFix/>
          </a:blip>
          <a:srcRect/>
          <a:stretch/>
        </p:blipFill>
        <p:spPr>
          <a:xfrm>
            <a:off x="720" y="720"/>
            <a:ext cx="12190680" cy="6856560"/>
          </a:xfrm>
          <a:prstGeom prst="rect">
            <a:avLst/>
          </a:prstGeom>
          <a:noFill/>
          <a:ln>
            <a:noFill/>
          </a:ln>
        </p:spPr>
      </p:pic>
      <p:sp>
        <p:nvSpPr>
          <p:cNvPr id="132" name="Google Shape;132;p30"/>
          <p:cNvSpPr/>
          <p:nvPr/>
        </p:nvSpPr>
        <p:spPr>
          <a:xfrm>
            <a:off x="8610480" y="6356520"/>
            <a:ext cx="2741760" cy="363600"/>
          </a:xfrm>
          <a:prstGeom prst="rect">
            <a:avLst/>
          </a:prstGeom>
          <a:noFill/>
          <a:ln>
            <a:noFill/>
          </a:ln>
        </p:spPr>
        <p:txBody>
          <a:bodyPr spcFirstLastPara="1" wrap="square" lIns="90000" tIns="45000" rIns="90000" bIns="45000" anchor="ctr" anchorCtr="0">
            <a:noAutofit/>
          </a:bodyPr>
          <a:lstStyle/>
          <a:p>
            <a:pPr marL="0" marR="0" lvl="0" indent="0" algn="r" rtl="0">
              <a:lnSpc>
                <a:spcPct val="100000"/>
              </a:lnSpc>
              <a:spcBef>
                <a:spcPts val="0"/>
              </a:spcBef>
              <a:spcAft>
                <a:spcPts val="0"/>
              </a:spcAft>
              <a:buNone/>
            </a:pPr>
            <a:fld id="{00000000-1234-1234-1234-123412341234}" type="slidenum">
              <a:rPr lang="es-EC" sz="1200" b="0" i="0" u="none" strike="noStrike" cap="none">
                <a:solidFill>
                  <a:srgbClr val="8B8B8B"/>
                </a:solidFill>
                <a:latin typeface="Calibri"/>
                <a:ea typeface="Calibri"/>
                <a:cs typeface="Calibri"/>
                <a:sym typeface="Calibri"/>
              </a:rPr>
              <a:t>39</a:t>
            </a:fld>
            <a:endParaRPr sz="1200" b="0" i="0" u="none" strike="noStrike" cap="none">
              <a:latin typeface="Arial"/>
              <a:ea typeface="Arial"/>
              <a:cs typeface="Arial"/>
              <a:sym typeface="Arial"/>
            </a:endParaRPr>
          </a:p>
        </p:txBody>
      </p:sp>
      <p:sp>
        <p:nvSpPr>
          <p:cNvPr id="133" name="Google Shape;133;p30"/>
          <p:cNvSpPr/>
          <p:nvPr/>
        </p:nvSpPr>
        <p:spPr>
          <a:xfrm>
            <a:off x="2629523" y="282060"/>
            <a:ext cx="8613360" cy="689400"/>
          </a:xfrm>
          <a:prstGeom prst="rect">
            <a:avLst/>
          </a:prstGeom>
          <a:noFill/>
          <a:ln>
            <a:noFill/>
          </a:ln>
        </p:spPr>
        <p:txBody>
          <a:bodyPr spcFirstLastPara="1" wrap="square" lIns="90000" tIns="45000" rIns="90000" bIns="45000" anchor="t" anchorCtr="0">
            <a:noAutofit/>
          </a:bodyPr>
          <a:lstStyle/>
          <a:p>
            <a:pPr marL="0" marR="0" lvl="0" indent="0" algn="l" rtl="0">
              <a:lnSpc>
                <a:spcPct val="90000"/>
              </a:lnSpc>
              <a:spcBef>
                <a:spcPts val="0"/>
              </a:spcBef>
              <a:spcAft>
                <a:spcPts val="0"/>
              </a:spcAft>
              <a:buNone/>
            </a:pPr>
            <a:r>
              <a:rPr lang="es-MX" sz="3200" b="1" i="0" u="none" strike="noStrike" cap="none" dirty="0">
                <a:solidFill>
                  <a:srgbClr val="000000"/>
                </a:solidFill>
                <a:latin typeface="Times New Roman"/>
                <a:ea typeface="Times New Roman"/>
                <a:cs typeface="Times New Roman"/>
                <a:sym typeface="Times New Roman"/>
              </a:rPr>
              <a:t>Pruebas Unitarias del servicio web</a:t>
            </a:r>
          </a:p>
        </p:txBody>
      </p:sp>
      <p:pic>
        <p:nvPicPr>
          <p:cNvPr id="2" name="Imagen 1">
            <a:extLst>
              <a:ext uri="{FF2B5EF4-FFF2-40B4-BE49-F238E27FC236}">
                <a16:creationId xmlns:a16="http://schemas.microsoft.com/office/drawing/2014/main" id="{65F88134-BE51-B4FF-4300-CA040E86D619}"/>
              </a:ext>
            </a:extLst>
          </p:cNvPr>
          <p:cNvPicPr>
            <a:picLocks noChangeAspect="1"/>
          </p:cNvPicPr>
          <p:nvPr/>
        </p:nvPicPr>
        <p:blipFill>
          <a:blip r:embed="rId4"/>
          <a:stretch>
            <a:fillRect/>
          </a:stretch>
        </p:blipFill>
        <p:spPr>
          <a:xfrm>
            <a:off x="362299" y="1393477"/>
            <a:ext cx="4975749" cy="4500886"/>
          </a:xfrm>
          <a:prstGeom prst="rect">
            <a:avLst/>
          </a:prstGeom>
        </p:spPr>
      </p:pic>
      <p:pic>
        <p:nvPicPr>
          <p:cNvPr id="3" name="Imagen 2">
            <a:extLst>
              <a:ext uri="{FF2B5EF4-FFF2-40B4-BE49-F238E27FC236}">
                <a16:creationId xmlns:a16="http://schemas.microsoft.com/office/drawing/2014/main" id="{48AD082B-906B-AAE5-1D8E-8B9C5C2FD96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441257" y="1393477"/>
            <a:ext cx="6515329" cy="4078855"/>
          </a:xfrm>
          <a:prstGeom prst="rect">
            <a:avLst/>
          </a:prstGeom>
          <a:noFill/>
          <a:ln>
            <a:noFill/>
          </a:ln>
        </p:spPr>
      </p:pic>
    </p:spTree>
    <p:extLst>
      <p:ext uri="{BB962C8B-B14F-4D97-AF65-F5344CB8AC3E}">
        <p14:creationId xmlns:p14="http://schemas.microsoft.com/office/powerpoint/2010/main" val="2778757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29" descr="A close up of a logo&#10;&#10;Description automatically generated"/>
          <p:cNvPicPr preferRelativeResize="0"/>
          <p:nvPr/>
        </p:nvPicPr>
        <p:blipFill rotWithShape="1">
          <a:blip r:embed="rId3">
            <a:alphaModFix/>
          </a:blip>
          <a:srcRect/>
          <a:stretch/>
        </p:blipFill>
        <p:spPr>
          <a:xfrm>
            <a:off x="0" y="0"/>
            <a:ext cx="12190680" cy="6856560"/>
          </a:xfrm>
          <a:prstGeom prst="rect">
            <a:avLst/>
          </a:prstGeom>
          <a:noFill/>
          <a:ln>
            <a:noFill/>
          </a:ln>
        </p:spPr>
      </p:pic>
      <p:sp>
        <p:nvSpPr>
          <p:cNvPr id="124" name="Google Shape;124;p29"/>
          <p:cNvSpPr/>
          <p:nvPr/>
        </p:nvSpPr>
        <p:spPr>
          <a:xfrm>
            <a:off x="8610480" y="6356520"/>
            <a:ext cx="2741760" cy="363600"/>
          </a:xfrm>
          <a:prstGeom prst="rect">
            <a:avLst/>
          </a:prstGeom>
          <a:noFill/>
          <a:ln>
            <a:noFill/>
          </a:ln>
        </p:spPr>
        <p:txBody>
          <a:bodyPr spcFirstLastPara="1" wrap="square" lIns="90000" tIns="45000" rIns="90000" bIns="45000" anchor="ctr" anchorCtr="0">
            <a:noAutofit/>
          </a:bodyPr>
          <a:lstStyle/>
          <a:p>
            <a:pPr marL="0" marR="0" lvl="0" indent="0" algn="r" rtl="0">
              <a:lnSpc>
                <a:spcPct val="100000"/>
              </a:lnSpc>
              <a:spcBef>
                <a:spcPts val="0"/>
              </a:spcBef>
              <a:spcAft>
                <a:spcPts val="0"/>
              </a:spcAft>
              <a:buNone/>
            </a:pPr>
            <a:fld id="{00000000-1234-1234-1234-123412341234}" type="slidenum">
              <a:rPr lang="es-EC" sz="1200" b="0" i="0" u="none" strike="noStrike" cap="none">
                <a:solidFill>
                  <a:srgbClr val="8B8B8B"/>
                </a:solidFill>
                <a:latin typeface="Calibri"/>
                <a:ea typeface="Calibri"/>
                <a:cs typeface="Calibri"/>
                <a:sym typeface="Calibri"/>
              </a:rPr>
              <a:t>4</a:t>
            </a:fld>
            <a:endParaRPr sz="1200" b="0" i="0" u="none" strike="noStrike" cap="none">
              <a:latin typeface="Arial"/>
              <a:ea typeface="Arial"/>
              <a:cs typeface="Arial"/>
              <a:sym typeface="Arial"/>
            </a:endParaRPr>
          </a:p>
        </p:txBody>
      </p:sp>
      <p:sp>
        <p:nvSpPr>
          <p:cNvPr id="125" name="Google Shape;125;p29"/>
          <p:cNvSpPr/>
          <p:nvPr/>
        </p:nvSpPr>
        <p:spPr>
          <a:xfrm>
            <a:off x="759960" y="2053080"/>
            <a:ext cx="10726560" cy="3853080"/>
          </a:xfrm>
          <a:prstGeom prst="rect">
            <a:avLst/>
          </a:prstGeom>
          <a:noFill/>
          <a:ln>
            <a:noFill/>
          </a:ln>
        </p:spPr>
        <p:txBody>
          <a:bodyPr spcFirstLastPara="1" wrap="square" lIns="90000" tIns="45000" rIns="90000" bIns="45000" anchor="t" anchorCtr="0">
            <a:noAutofit/>
          </a:bodyPr>
          <a:lstStyle/>
          <a:p>
            <a:pPr marL="743040" marR="0" lvl="0" indent="-741600" algn="l" rtl="0">
              <a:lnSpc>
                <a:spcPct val="100000"/>
              </a:lnSpc>
              <a:spcBef>
                <a:spcPts val="0"/>
              </a:spcBef>
              <a:spcAft>
                <a:spcPts val="0"/>
              </a:spcAft>
              <a:buClr>
                <a:srgbClr val="000000"/>
              </a:buClr>
              <a:buSzPts val="2800"/>
              <a:buFont typeface="Calibri"/>
              <a:buAutoNum type="arabicPeriod"/>
            </a:pPr>
            <a:r>
              <a:rPr lang="es-EC" sz="2800" dirty="0">
                <a:latin typeface="Times New Roman"/>
                <a:cs typeface="Times New Roman"/>
                <a:sym typeface="Times New Roman"/>
              </a:rPr>
              <a:t>Introducción</a:t>
            </a:r>
          </a:p>
          <a:p>
            <a:pPr marL="743040" marR="0" lvl="0" indent="-741600" algn="l" rtl="0">
              <a:lnSpc>
                <a:spcPct val="100000"/>
              </a:lnSpc>
              <a:spcBef>
                <a:spcPts val="0"/>
              </a:spcBef>
              <a:spcAft>
                <a:spcPts val="0"/>
              </a:spcAft>
              <a:buClr>
                <a:srgbClr val="000000"/>
              </a:buClr>
              <a:buSzPts val="2800"/>
              <a:buFont typeface="Calibri"/>
              <a:buAutoNum type="arabicPeriod"/>
            </a:pPr>
            <a:r>
              <a:rPr lang="es-EC" sz="2800" b="0" i="0" u="none" strike="noStrike" cap="none" dirty="0">
                <a:latin typeface="Times New Roman"/>
                <a:ea typeface="Arial"/>
                <a:cs typeface="Times New Roman"/>
                <a:sym typeface="Times New Roman"/>
              </a:rPr>
              <a:t>Objetivos</a:t>
            </a:r>
          </a:p>
          <a:p>
            <a:pPr marL="743040" marR="0" lvl="0" indent="-741600" algn="l" rtl="0">
              <a:lnSpc>
                <a:spcPct val="100000"/>
              </a:lnSpc>
              <a:spcBef>
                <a:spcPts val="0"/>
              </a:spcBef>
              <a:spcAft>
                <a:spcPts val="0"/>
              </a:spcAft>
              <a:buClr>
                <a:srgbClr val="000000"/>
              </a:buClr>
              <a:buSzPts val="2800"/>
              <a:buFont typeface="Calibri"/>
              <a:buAutoNum type="arabicPeriod"/>
            </a:pPr>
            <a:r>
              <a:rPr lang="es-EC" sz="2800" dirty="0">
                <a:latin typeface="Times New Roman"/>
                <a:cs typeface="Times New Roman"/>
                <a:sym typeface="Times New Roman"/>
              </a:rPr>
              <a:t>Conceptos Generales</a:t>
            </a:r>
            <a:endParaRPr lang="es-EC" sz="2800" b="0" i="0" u="none" strike="noStrike" cap="none" dirty="0">
              <a:latin typeface="Times New Roman"/>
              <a:ea typeface="Arial"/>
              <a:cs typeface="Times New Roman"/>
              <a:sym typeface="Times New Roman"/>
            </a:endParaRPr>
          </a:p>
          <a:p>
            <a:pPr marL="743040" marR="0" lvl="0" indent="-741600" algn="l" rtl="0">
              <a:lnSpc>
                <a:spcPct val="100000"/>
              </a:lnSpc>
              <a:spcBef>
                <a:spcPts val="0"/>
              </a:spcBef>
              <a:spcAft>
                <a:spcPts val="0"/>
              </a:spcAft>
              <a:buClr>
                <a:srgbClr val="000000"/>
              </a:buClr>
              <a:buSzPts val="2800"/>
              <a:buFont typeface="Calibri"/>
              <a:buAutoNum type="arabicPeriod"/>
            </a:pPr>
            <a:r>
              <a:rPr lang="es-EC" sz="2800" dirty="0">
                <a:latin typeface="Times New Roman"/>
                <a:cs typeface="Times New Roman"/>
                <a:sym typeface="Times New Roman"/>
              </a:rPr>
              <a:t>Metodología </a:t>
            </a:r>
          </a:p>
          <a:p>
            <a:pPr marL="743040" marR="0" lvl="0" indent="-741600" algn="l" rtl="0">
              <a:lnSpc>
                <a:spcPct val="100000"/>
              </a:lnSpc>
              <a:spcBef>
                <a:spcPts val="0"/>
              </a:spcBef>
              <a:spcAft>
                <a:spcPts val="0"/>
              </a:spcAft>
              <a:buClr>
                <a:srgbClr val="000000"/>
              </a:buClr>
              <a:buSzPts val="2800"/>
              <a:buFont typeface="Calibri"/>
              <a:buAutoNum type="arabicPeriod"/>
            </a:pPr>
            <a:r>
              <a:rPr lang="es-EC" sz="2800" b="0" i="0" u="none" strike="noStrike" cap="none" dirty="0">
                <a:latin typeface="Times New Roman"/>
                <a:ea typeface="Arial"/>
                <a:cs typeface="Times New Roman"/>
                <a:sym typeface="Times New Roman"/>
              </a:rPr>
              <a:t>Resultados</a:t>
            </a:r>
          </a:p>
          <a:p>
            <a:pPr marL="743040" marR="0" lvl="0" indent="-741600" algn="l" rtl="0">
              <a:lnSpc>
                <a:spcPct val="100000"/>
              </a:lnSpc>
              <a:spcBef>
                <a:spcPts val="0"/>
              </a:spcBef>
              <a:spcAft>
                <a:spcPts val="0"/>
              </a:spcAft>
              <a:buClr>
                <a:srgbClr val="000000"/>
              </a:buClr>
              <a:buSzPts val="2800"/>
              <a:buFont typeface="Calibri"/>
              <a:buAutoNum type="arabicPeriod"/>
            </a:pPr>
            <a:r>
              <a:rPr lang="es-EC" sz="2800" dirty="0">
                <a:latin typeface="Times New Roman"/>
                <a:cs typeface="Times New Roman"/>
                <a:sym typeface="Times New Roman"/>
              </a:rPr>
              <a:t>Experimento</a:t>
            </a:r>
            <a:endParaRPr lang="es-EC" sz="2800" b="0" i="0" u="none" strike="noStrike" cap="none" dirty="0">
              <a:latin typeface="Times New Roman"/>
              <a:ea typeface="Arial"/>
              <a:cs typeface="Times New Roman"/>
              <a:sym typeface="Times New Roman"/>
            </a:endParaRPr>
          </a:p>
          <a:p>
            <a:pPr marL="743040" marR="0" lvl="0" indent="-741600" algn="l" rtl="0">
              <a:lnSpc>
                <a:spcPct val="100000"/>
              </a:lnSpc>
              <a:spcBef>
                <a:spcPts val="0"/>
              </a:spcBef>
              <a:spcAft>
                <a:spcPts val="0"/>
              </a:spcAft>
              <a:buClr>
                <a:srgbClr val="000000"/>
              </a:buClr>
              <a:buSzPts val="2800"/>
              <a:buFont typeface="Calibri"/>
              <a:buAutoNum type="arabicPeriod"/>
            </a:pPr>
            <a:r>
              <a:rPr lang="es-EC" sz="2800" b="0" i="0" u="none" strike="noStrike" cap="none" dirty="0">
                <a:latin typeface="Times New Roman"/>
                <a:ea typeface="Arial"/>
                <a:cs typeface="Times New Roman"/>
                <a:sym typeface="Times New Roman"/>
              </a:rPr>
              <a:t>Discusión</a:t>
            </a:r>
          </a:p>
          <a:p>
            <a:pPr marL="743040" marR="0" lvl="0" indent="-741600" algn="l" rtl="0">
              <a:lnSpc>
                <a:spcPct val="100000"/>
              </a:lnSpc>
              <a:spcBef>
                <a:spcPts val="0"/>
              </a:spcBef>
              <a:spcAft>
                <a:spcPts val="0"/>
              </a:spcAft>
              <a:buClr>
                <a:srgbClr val="000000"/>
              </a:buClr>
              <a:buSzPts val="2800"/>
              <a:buFont typeface="Calibri"/>
              <a:buAutoNum type="arabicPeriod"/>
            </a:pPr>
            <a:r>
              <a:rPr lang="es-EC" sz="2800" dirty="0">
                <a:latin typeface="Times New Roman"/>
                <a:cs typeface="Times New Roman"/>
                <a:sym typeface="Times New Roman"/>
              </a:rPr>
              <a:t>Conclusiones</a:t>
            </a:r>
          </a:p>
          <a:p>
            <a:pPr marL="743040" marR="0" lvl="0" indent="-741600" algn="l" rtl="0">
              <a:lnSpc>
                <a:spcPct val="100000"/>
              </a:lnSpc>
              <a:spcBef>
                <a:spcPts val="0"/>
              </a:spcBef>
              <a:spcAft>
                <a:spcPts val="0"/>
              </a:spcAft>
              <a:buClr>
                <a:srgbClr val="000000"/>
              </a:buClr>
              <a:buSzPts val="2800"/>
              <a:buFont typeface="Calibri"/>
              <a:buAutoNum type="arabicPeriod"/>
            </a:pPr>
            <a:r>
              <a:rPr lang="es-EC" sz="2800" b="0" i="0" u="none" strike="noStrike" cap="none" dirty="0">
                <a:latin typeface="Times New Roman"/>
                <a:ea typeface="Arial"/>
                <a:cs typeface="Times New Roman"/>
                <a:sym typeface="Times New Roman"/>
              </a:rPr>
              <a:t>Recomendaciones</a:t>
            </a:r>
            <a:endParaRPr sz="2800" b="0" i="0" u="none" strike="noStrike" cap="none" dirty="0">
              <a:latin typeface="Arial"/>
              <a:ea typeface="Arial"/>
              <a:cs typeface="Arial"/>
              <a:sym typeface="Arial"/>
            </a:endParaRPr>
          </a:p>
        </p:txBody>
      </p:sp>
      <p:sp>
        <p:nvSpPr>
          <p:cNvPr id="126" name="Google Shape;126;p29"/>
          <p:cNvSpPr/>
          <p:nvPr/>
        </p:nvSpPr>
        <p:spPr>
          <a:xfrm>
            <a:off x="1842840" y="951840"/>
            <a:ext cx="7133400" cy="702000"/>
          </a:xfrm>
          <a:prstGeom prst="rect">
            <a:avLst/>
          </a:prstGeom>
          <a:noFill/>
          <a:ln>
            <a:noFill/>
          </a:ln>
        </p:spPr>
        <p:txBody>
          <a:bodyPr spcFirstLastPara="1" wrap="square" lIns="90000" tIns="45000" rIns="90000" bIns="45000" anchor="t" anchorCtr="0">
            <a:noAutofit/>
          </a:bodyPr>
          <a:lstStyle/>
          <a:p>
            <a:pPr marL="0" marR="0" lvl="0" indent="0" algn="l" rtl="0">
              <a:lnSpc>
                <a:spcPct val="90000"/>
              </a:lnSpc>
              <a:spcBef>
                <a:spcPts val="0"/>
              </a:spcBef>
              <a:spcAft>
                <a:spcPts val="0"/>
              </a:spcAft>
              <a:buNone/>
            </a:pPr>
            <a:r>
              <a:rPr lang="es-EC" sz="4400" b="1" i="0" u="none" strike="noStrike" cap="none">
                <a:solidFill>
                  <a:srgbClr val="000000"/>
                </a:solidFill>
                <a:latin typeface="Times New Roman"/>
                <a:ea typeface="Times New Roman"/>
                <a:cs typeface="Times New Roman"/>
                <a:sym typeface="Times New Roman"/>
              </a:rPr>
              <a:t>Agenda</a:t>
            </a:r>
            <a:endParaRPr sz="4400" b="0" i="0" u="none" strike="noStrike" cap="none">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28"/>
          <p:cNvPicPr preferRelativeResize="0"/>
          <p:nvPr/>
        </p:nvPicPr>
        <p:blipFill rotWithShape="1">
          <a:blip r:embed="rId3">
            <a:alphaModFix/>
          </a:blip>
          <a:srcRect/>
          <a:stretch/>
        </p:blipFill>
        <p:spPr>
          <a:xfrm>
            <a:off x="0" y="0"/>
            <a:ext cx="12190680" cy="6856560"/>
          </a:xfrm>
          <a:prstGeom prst="rect">
            <a:avLst/>
          </a:prstGeom>
          <a:noFill/>
          <a:ln>
            <a:noFill/>
          </a:ln>
        </p:spPr>
      </p:pic>
      <p:sp>
        <p:nvSpPr>
          <p:cNvPr id="117" name="Google Shape;117;p28"/>
          <p:cNvSpPr/>
          <p:nvPr/>
        </p:nvSpPr>
        <p:spPr>
          <a:xfrm>
            <a:off x="561987" y="2518117"/>
            <a:ext cx="11066705" cy="1550022"/>
          </a:xfrm>
          <a:prstGeom prst="rect">
            <a:avLst/>
          </a:prstGeom>
          <a:noFill/>
          <a:ln>
            <a:noFill/>
          </a:ln>
        </p:spPr>
        <p:txBody>
          <a:bodyPr spcFirstLastPara="1" wrap="square" lIns="90000" tIns="45000" rIns="90000" bIns="45000" anchor="b" anchorCtr="0">
            <a:noAutofit/>
          </a:bodyPr>
          <a:lstStyle/>
          <a:p>
            <a:pPr marL="0" marR="0" lvl="0" indent="0" algn="ctr" rtl="0">
              <a:lnSpc>
                <a:spcPct val="90000"/>
              </a:lnSpc>
              <a:spcBef>
                <a:spcPts val="0"/>
              </a:spcBef>
              <a:spcAft>
                <a:spcPts val="0"/>
              </a:spcAft>
              <a:buNone/>
            </a:pPr>
            <a:r>
              <a:rPr lang="es-MX" sz="8000" b="1" i="0" u="none" strike="noStrike" cap="none" dirty="0">
                <a:solidFill>
                  <a:srgbClr val="2F5597"/>
                </a:solidFill>
                <a:latin typeface="Times New Roman"/>
                <a:ea typeface="Times New Roman"/>
                <a:cs typeface="Times New Roman"/>
                <a:sym typeface="Times New Roman"/>
              </a:rPr>
              <a:t>Experimentación</a:t>
            </a:r>
            <a:endParaRPr lang="es-EC" sz="4400" b="0" i="0" u="none" strike="noStrike" cap="none" dirty="0">
              <a:latin typeface="Arial"/>
              <a:ea typeface="Arial"/>
              <a:cs typeface="Arial"/>
              <a:sym typeface="Arial"/>
            </a:endParaRPr>
          </a:p>
        </p:txBody>
      </p:sp>
    </p:spTree>
    <p:extLst>
      <p:ext uri="{BB962C8B-B14F-4D97-AF65-F5344CB8AC3E}">
        <p14:creationId xmlns:p14="http://schemas.microsoft.com/office/powerpoint/2010/main" val="239369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30" descr="A close up of a logo&#10;&#10;Description automatically generated"/>
          <p:cNvPicPr preferRelativeResize="0"/>
          <p:nvPr/>
        </p:nvPicPr>
        <p:blipFill rotWithShape="1">
          <a:blip r:embed="rId3">
            <a:alphaModFix/>
          </a:blip>
          <a:srcRect/>
          <a:stretch/>
        </p:blipFill>
        <p:spPr>
          <a:xfrm>
            <a:off x="720" y="720"/>
            <a:ext cx="12190680" cy="6856560"/>
          </a:xfrm>
          <a:prstGeom prst="rect">
            <a:avLst/>
          </a:prstGeom>
          <a:noFill/>
          <a:ln>
            <a:noFill/>
          </a:ln>
        </p:spPr>
      </p:pic>
      <p:sp>
        <p:nvSpPr>
          <p:cNvPr id="132" name="Google Shape;132;p30"/>
          <p:cNvSpPr/>
          <p:nvPr/>
        </p:nvSpPr>
        <p:spPr>
          <a:xfrm>
            <a:off x="8610480" y="6356520"/>
            <a:ext cx="2741760" cy="363600"/>
          </a:xfrm>
          <a:prstGeom prst="rect">
            <a:avLst/>
          </a:prstGeom>
          <a:noFill/>
          <a:ln>
            <a:noFill/>
          </a:ln>
        </p:spPr>
        <p:txBody>
          <a:bodyPr spcFirstLastPara="1" wrap="square" lIns="90000" tIns="45000" rIns="90000" bIns="45000" anchor="ctr" anchorCtr="0">
            <a:noAutofit/>
          </a:bodyPr>
          <a:lstStyle/>
          <a:p>
            <a:pPr marL="0" marR="0" lvl="0" indent="0" algn="r" rtl="0">
              <a:lnSpc>
                <a:spcPct val="100000"/>
              </a:lnSpc>
              <a:spcBef>
                <a:spcPts val="0"/>
              </a:spcBef>
              <a:spcAft>
                <a:spcPts val="0"/>
              </a:spcAft>
              <a:buNone/>
            </a:pPr>
            <a:fld id="{00000000-1234-1234-1234-123412341234}" type="slidenum">
              <a:rPr lang="es-EC" sz="1200" b="0" i="0" u="none" strike="noStrike" cap="none">
                <a:solidFill>
                  <a:srgbClr val="8B8B8B"/>
                </a:solidFill>
                <a:latin typeface="Calibri"/>
                <a:ea typeface="Calibri"/>
                <a:cs typeface="Calibri"/>
                <a:sym typeface="Calibri"/>
              </a:rPr>
              <a:t>41</a:t>
            </a:fld>
            <a:endParaRPr sz="1200" b="0" i="0" u="none" strike="noStrike" cap="none">
              <a:latin typeface="Arial"/>
              <a:ea typeface="Arial"/>
              <a:cs typeface="Arial"/>
              <a:sym typeface="Arial"/>
            </a:endParaRPr>
          </a:p>
        </p:txBody>
      </p:sp>
      <p:sp>
        <p:nvSpPr>
          <p:cNvPr id="133" name="Google Shape;133;p30"/>
          <p:cNvSpPr/>
          <p:nvPr/>
        </p:nvSpPr>
        <p:spPr>
          <a:xfrm>
            <a:off x="2738880" y="282060"/>
            <a:ext cx="8613360" cy="689400"/>
          </a:xfrm>
          <a:prstGeom prst="rect">
            <a:avLst/>
          </a:prstGeom>
          <a:noFill/>
          <a:ln>
            <a:noFill/>
          </a:ln>
        </p:spPr>
        <p:txBody>
          <a:bodyPr spcFirstLastPara="1" wrap="square" lIns="90000" tIns="45000" rIns="90000" bIns="45000" anchor="t" anchorCtr="0">
            <a:noAutofit/>
          </a:bodyPr>
          <a:lstStyle/>
          <a:p>
            <a:pPr marL="0" marR="0" lvl="0" indent="0" algn="l" rtl="0">
              <a:lnSpc>
                <a:spcPct val="90000"/>
              </a:lnSpc>
              <a:spcBef>
                <a:spcPts val="0"/>
              </a:spcBef>
              <a:spcAft>
                <a:spcPts val="0"/>
              </a:spcAft>
              <a:buNone/>
            </a:pPr>
            <a:r>
              <a:rPr lang="es-EC" sz="2800" b="1" i="0" u="none" strike="noStrike" cap="none" dirty="0">
                <a:solidFill>
                  <a:srgbClr val="000000"/>
                </a:solidFill>
                <a:latin typeface="Times New Roman"/>
                <a:ea typeface="Times New Roman"/>
                <a:cs typeface="Times New Roman"/>
                <a:sym typeface="Times New Roman"/>
              </a:rPr>
              <a:t>Experimentación Mediante Método Gravimétrico</a:t>
            </a:r>
            <a:endParaRPr sz="2800" b="0" i="0" u="none" strike="noStrike" cap="none" dirty="0">
              <a:latin typeface="Arial"/>
              <a:ea typeface="Arial"/>
              <a:cs typeface="Arial"/>
              <a:sym typeface="Arial"/>
            </a:endParaRPr>
          </a:p>
        </p:txBody>
      </p:sp>
      <p:pic>
        <p:nvPicPr>
          <p:cNvPr id="4" name="Imagen 3">
            <a:extLst>
              <a:ext uri="{FF2B5EF4-FFF2-40B4-BE49-F238E27FC236}">
                <a16:creationId xmlns:a16="http://schemas.microsoft.com/office/drawing/2014/main" id="{BAA689A4-AD80-0C21-2173-40127B50A540}"/>
              </a:ext>
            </a:extLst>
          </p:cNvPr>
          <p:cNvPicPr>
            <a:picLocks noChangeAspect="1"/>
          </p:cNvPicPr>
          <p:nvPr/>
        </p:nvPicPr>
        <p:blipFill>
          <a:blip r:embed="rId4"/>
          <a:stretch>
            <a:fillRect/>
          </a:stretch>
        </p:blipFill>
        <p:spPr>
          <a:xfrm>
            <a:off x="453096" y="1252800"/>
            <a:ext cx="6000536" cy="2770560"/>
          </a:xfrm>
          <a:prstGeom prst="rect">
            <a:avLst/>
          </a:prstGeom>
        </p:spPr>
      </p:pic>
      <p:pic>
        <p:nvPicPr>
          <p:cNvPr id="5" name="Imagen 4">
            <a:extLst>
              <a:ext uri="{FF2B5EF4-FFF2-40B4-BE49-F238E27FC236}">
                <a16:creationId xmlns:a16="http://schemas.microsoft.com/office/drawing/2014/main" id="{80F8F9E0-BA32-C0AB-4352-83ACCAF25FB6}"/>
              </a:ext>
            </a:extLst>
          </p:cNvPr>
          <p:cNvPicPr>
            <a:picLocks noChangeAspect="1"/>
          </p:cNvPicPr>
          <p:nvPr/>
        </p:nvPicPr>
        <p:blipFill>
          <a:blip r:embed="rId5"/>
          <a:stretch>
            <a:fillRect/>
          </a:stretch>
        </p:blipFill>
        <p:spPr>
          <a:xfrm>
            <a:off x="6453632" y="763313"/>
            <a:ext cx="4467606" cy="5956807"/>
          </a:xfrm>
          <a:prstGeom prst="rect">
            <a:avLst/>
          </a:prstGeom>
        </p:spPr>
      </p:pic>
      <p:graphicFrame>
        <p:nvGraphicFramePr>
          <p:cNvPr id="6" name="Tabla 5">
            <a:extLst>
              <a:ext uri="{FF2B5EF4-FFF2-40B4-BE49-F238E27FC236}">
                <a16:creationId xmlns:a16="http://schemas.microsoft.com/office/drawing/2014/main" id="{43558B0A-48FF-386A-9D31-984F0C9A5701}"/>
              </a:ext>
            </a:extLst>
          </p:cNvPr>
          <p:cNvGraphicFramePr>
            <a:graphicFrameLocks noGrp="1"/>
          </p:cNvGraphicFramePr>
          <p:nvPr>
            <p:extLst>
              <p:ext uri="{D42A27DB-BD31-4B8C-83A1-F6EECF244321}">
                <p14:modId xmlns:p14="http://schemas.microsoft.com/office/powerpoint/2010/main" val="1997886056"/>
              </p:ext>
            </p:extLst>
          </p:nvPr>
        </p:nvGraphicFramePr>
        <p:xfrm>
          <a:off x="453096" y="4168146"/>
          <a:ext cx="5821096" cy="2407790"/>
        </p:xfrm>
        <a:graphic>
          <a:graphicData uri="http://schemas.openxmlformats.org/drawingml/2006/table">
            <a:tbl>
              <a:tblPr>
                <a:tableStyleId>{5C22544A-7EE6-4342-B048-85BDC9FD1C3A}</a:tableStyleId>
              </a:tblPr>
              <a:tblGrid>
                <a:gridCol w="1147014">
                  <a:extLst>
                    <a:ext uri="{9D8B030D-6E8A-4147-A177-3AD203B41FA5}">
                      <a16:colId xmlns:a16="http://schemas.microsoft.com/office/drawing/2014/main" val="3985454725"/>
                    </a:ext>
                  </a:extLst>
                </a:gridCol>
                <a:gridCol w="1147014">
                  <a:extLst>
                    <a:ext uri="{9D8B030D-6E8A-4147-A177-3AD203B41FA5}">
                      <a16:colId xmlns:a16="http://schemas.microsoft.com/office/drawing/2014/main" val="2836989264"/>
                    </a:ext>
                  </a:extLst>
                </a:gridCol>
                <a:gridCol w="1190027">
                  <a:extLst>
                    <a:ext uri="{9D8B030D-6E8A-4147-A177-3AD203B41FA5}">
                      <a16:colId xmlns:a16="http://schemas.microsoft.com/office/drawing/2014/main" val="1344436589"/>
                    </a:ext>
                  </a:extLst>
                </a:gridCol>
                <a:gridCol w="1190027">
                  <a:extLst>
                    <a:ext uri="{9D8B030D-6E8A-4147-A177-3AD203B41FA5}">
                      <a16:colId xmlns:a16="http://schemas.microsoft.com/office/drawing/2014/main" val="1485919473"/>
                    </a:ext>
                  </a:extLst>
                </a:gridCol>
                <a:gridCol w="1147014">
                  <a:extLst>
                    <a:ext uri="{9D8B030D-6E8A-4147-A177-3AD203B41FA5}">
                      <a16:colId xmlns:a16="http://schemas.microsoft.com/office/drawing/2014/main" val="1987702389"/>
                    </a:ext>
                  </a:extLst>
                </a:gridCol>
              </a:tblGrid>
              <a:tr h="250315">
                <a:tc>
                  <a:txBody>
                    <a:bodyPr/>
                    <a:lstStyle/>
                    <a:p>
                      <a:pPr algn="ctr" fontAlgn="b"/>
                      <a:r>
                        <a:rPr lang="es-EC" sz="1100" u="none" strike="noStrike">
                          <a:effectLst/>
                        </a:rPr>
                        <a:t>Suelo</a:t>
                      </a:r>
                      <a:endParaRPr lang="es-EC" sz="11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EC" sz="1100" u="none" strike="noStrike">
                          <a:effectLst/>
                        </a:rPr>
                        <a:t>Días </a:t>
                      </a:r>
                      <a:endParaRPr lang="es-EC" sz="11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EC" sz="1100" u="none" strike="noStrike">
                          <a:effectLst/>
                        </a:rPr>
                        <a:t>Sensor 1</a:t>
                      </a:r>
                      <a:endParaRPr lang="es-EC" sz="11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EC" sz="1100" u="none" strike="noStrike">
                          <a:effectLst/>
                        </a:rPr>
                        <a:t>Sensor 2 </a:t>
                      </a:r>
                      <a:endParaRPr lang="es-EC" sz="11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EC" sz="1100" u="none" strike="noStrike">
                          <a:effectLst/>
                        </a:rPr>
                        <a:t>Sensor 3</a:t>
                      </a:r>
                      <a:endParaRPr lang="es-EC"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21427368"/>
                  </a:ext>
                </a:extLst>
              </a:tr>
              <a:tr h="238395">
                <a:tc rowSpan="9">
                  <a:txBody>
                    <a:bodyPr/>
                    <a:lstStyle/>
                    <a:p>
                      <a:pPr algn="ctr" fontAlgn="ctr"/>
                      <a:r>
                        <a:rPr lang="es-EC" sz="1100" u="none" strike="noStrike">
                          <a:effectLst/>
                        </a:rPr>
                        <a:t>Franco Limoso</a:t>
                      </a:r>
                      <a:endParaRPr lang="es-EC" sz="11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s-EC" sz="1100" u="none" strike="noStrike">
                          <a:effectLst/>
                        </a:rPr>
                        <a:t>0</a:t>
                      </a:r>
                      <a:endParaRPr lang="es-EC" sz="11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EC" sz="1100" u="none" strike="noStrike">
                          <a:effectLst/>
                        </a:rPr>
                        <a:t>70,67</a:t>
                      </a:r>
                      <a:endParaRPr lang="es-EC"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EC" sz="1100" u="none" strike="noStrike">
                          <a:effectLst/>
                        </a:rPr>
                        <a:t>70,67</a:t>
                      </a:r>
                      <a:endParaRPr lang="es-EC"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EC" sz="1100" u="none" strike="noStrike">
                          <a:effectLst/>
                        </a:rPr>
                        <a:t>80,67</a:t>
                      </a:r>
                      <a:endParaRPr lang="es-EC"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35568141"/>
                  </a:ext>
                </a:extLst>
              </a:tr>
              <a:tr h="238395">
                <a:tc vMerge="1">
                  <a:txBody>
                    <a:bodyPr/>
                    <a:lstStyle/>
                    <a:p>
                      <a:endParaRPr lang="es-EC"/>
                    </a:p>
                  </a:txBody>
                  <a:tcPr/>
                </a:tc>
                <a:tc>
                  <a:txBody>
                    <a:bodyPr/>
                    <a:lstStyle/>
                    <a:p>
                      <a:pPr algn="ctr" fontAlgn="b"/>
                      <a:r>
                        <a:rPr lang="es-EC" sz="1100" u="none" strike="noStrike">
                          <a:effectLst/>
                        </a:rPr>
                        <a:t>4</a:t>
                      </a:r>
                      <a:endParaRPr lang="es-EC" sz="11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EC" sz="1100" u="none" strike="noStrike">
                          <a:effectLst/>
                        </a:rPr>
                        <a:t>69,00</a:t>
                      </a:r>
                      <a:endParaRPr lang="es-EC"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EC" sz="1100" u="none" strike="noStrike">
                          <a:effectLst/>
                        </a:rPr>
                        <a:t>74,00</a:t>
                      </a:r>
                      <a:endParaRPr lang="es-EC"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EC" sz="1100" u="none" strike="noStrike">
                          <a:effectLst/>
                        </a:rPr>
                        <a:t>74,67</a:t>
                      </a:r>
                      <a:endParaRPr lang="es-EC"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52865122"/>
                  </a:ext>
                </a:extLst>
              </a:tr>
              <a:tr h="238395">
                <a:tc vMerge="1">
                  <a:txBody>
                    <a:bodyPr/>
                    <a:lstStyle/>
                    <a:p>
                      <a:endParaRPr lang="es-EC"/>
                    </a:p>
                  </a:txBody>
                  <a:tcPr/>
                </a:tc>
                <a:tc>
                  <a:txBody>
                    <a:bodyPr/>
                    <a:lstStyle/>
                    <a:p>
                      <a:pPr algn="ctr" fontAlgn="b"/>
                      <a:r>
                        <a:rPr lang="es-EC" sz="1100" u="none" strike="noStrike">
                          <a:effectLst/>
                        </a:rPr>
                        <a:t>8</a:t>
                      </a:r>
                      <a:endParaRPr lang="es-EC" sz="11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EC" sz="1100" u="none" strike="noStrike">
                          <a:effectLst/>
                        </a:rPr>
                        <a:t>46,33</a:t>
                      </a:r>
                      <a:endParaRPr lang="es-EC"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EC" sz="1100" u="none" strike="noStrike">
                          <a:effectLst/>
                        </a:rPr>
                        <a:t>47,00</a:t>
                      </a:r>
                      <a:endParaRPr lang="es-EC"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EC" sz="1100" u="none" strike="noStrike">
                          <a:effectLst/>
                        </a:rPr>
                        <a:t>43,33</a:t>
                      </a:r>
                      <a:endParaRPr lang="es-EC"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2973027"/>
                  </a:ext>
                </a:extLst>
              </a:tr>
              <a:tr h="238395">
                <a:tc vMerge="1">
                  <a:txBody>
                    <a:bodyPr/>
                    <a:lstStyle/>
                    <a:p>
                      <a:endParaRPr lang="es-EC"/>
                    </a:p>
                  </a:txBody>
                  <a:tcPr/>
                </a:tc>
                <a:tc>
                  <a:txBody>
                    <a:bodyPr/>
                    <a:lstStyle/>
                    <a:p>
                      <a:pPr algn="ctr" fontAlgn="b"/>
                      <a:r>
                        <a:rPr lang="es-EC" sz="1100" u="none" strike="noStrike">
                          <a:effectLst/>
                        </a:rPr>
                        <a:t>12</a:t>
                      </a:r>
                      <a:endParaRPr lang="es-EC" sz="11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EC" sz="1100" u="none" strike="noStrike">
                          <a:effectLst/>
                        </a:rPr>
                        <a:t>78,67</a:t>
                      </a:r>
                      <a:endParaRPr lang="es-EC"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EC" sz="1100" u="none" strike="noStrike">
                          <a:effectLst/>
                        </a:rPr>
                        <a:t>71,00</a:t>
                      </a:r>
                      <a:endParaRPr lang="es-EC"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EC" sz="1100" u="none" strike="noStrike">
                          <a:effectLst/>
                        </a:rPr>
                        <a:t>78,33</a:t>
                      </a:r>
                      <a:endParaRPr lang="es-EC"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42829457"/>
                  </a:ext>
                </a:extLst>
              </a:tr>
              <a:tr h="238395">
                <a:tc vMerge="1">
                  <a:txBody>
                    <a:bodyPr/>
                    <a:lstStyle/>
                    <a:p>
                      <a:endParaRPr lang="es-EC"/>
                    </a:p>
                  </a:txBody>
                  <a:tcPr/>
                </a:tc>
                <a:tc>
                  <a:txBody>
                    <a:bodyPr/>
                    <a:lstStyle/>
                    <a:p>
                      <a:pPr algn="ctr" fontAlgn="b"/>
                      <a:r>
                        <a:rPr lang="es-EC" sz="1100" u="none" strike="noStrike">
                          <a:effectLst/>
                        </a:rPr>
                        <a:t>16</a:t>
                      </a:r>
                      <a:endParaRPr lang="es-EC" sz="11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EC" sz="1100" u="none" strike="noStrike">
                          <a:effectLst/>
                        </a:rPr>
                        <a:t>70,33</a:t>
                      </a:r>
                      <a:endParaRPr lang="es-EC"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EC" sz="1100" u="none" strike="noStrike">
                          <a:effectLst/>
                        </a:rPr>
                        <a:t>66,00</a:t>
                      </a:r>
                      <a:endParaRPr lang="es-EC"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EC" sz="1100" u="none" strike="noStrike">
                          <a:effectLst/>
                        </a:rPr>
                        <a:t>68,33</a:t>
                      </a:r>
                      <a:endParaRPr lang="es-EC"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83364958"/>
                  </a:ext>
                </a:extLst>
              </a:tr>
              <a:tr h="238395">
                <a:tc vMerge="1">
                  <a:txBody>
                    <a:bodyPr/>
                    <a:lstStyle/>
                    <a:p>
                      <a:endParaRPr lang="es-EC"/>
                    </a:p>
                  </a:txBody>
                  <a:tcPr/>
                </a:tc>
                <a:tc>
                  <a:txBody>
                    <a:bodyPr/>
                    <a:lstStyle/>
                    <a:p>
                      <a:pPr algn="ctr" fontAlgn="b"/>
                      <a:r>
                        <a:rPr lang="es-EC" sz="1100" u="none" strike="noStrike">
                          <a:effectLst/>
                        </a:rPr>
                        <a:t>20</a:t>
                      </a:r>
                      <a:endParaRPr lang="es-EC" sz="11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EC" sz="1100" u="none" strike="noStrike">
                          <a:effectLst/>
                        </a:rPr>
                        <a:t>60,33</a:t>
                      </a:r>
                      <a:endParaRPr lang="es-EC"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EC" sz="1100" u="none" strike="noStrike">
                          <a:effectLst/>
                        </a:rPr>
                        <a:t>61,00</a:t>
                      </a:r>
                      <a:endParaRPr lang="es-EC"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EC" sz="1100" u="none" strike="noStrike">
                          <a:effectLst/>
                        </a:rPr>
                        <a:t>63,00</a:t>
                      </a:r>
                      <a:endParaRPr lang="es-EC"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72581910"/>
                  </a:ext>
                </a:extLst>
              </a:tr>
              <a:tr h="238395">
                <a:tc vMerge="1">
                  <a:txBody>
                    <a:bodyPr/>
                    <a:lstStyle/>
                    <a:p>
                      <a:endParaRPr lang="es-EC"/>
                    </a:p>
                  </a:txBody>
                  <a:tcPr/>
                </a:tc>
                <a:tc>
                  <a:txBody>
                    <a:bodyPr/>
                    <a:lstStyle/>
                    <a:p>
                      <a:pPr algn="ctr" fontAlgn="b"/>
                      <a:r>
                        <a:rPr lang="es-EC" sz="1100" u="none" strike="noStrike">
                          <a:effectLst/>
                        </a:rPr>
                        <a:t>24</a:t>
                      </a:r>
                      <a:endParaRPr lang="es-EC" sz="11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EC" sz="1100" u="none" strike="noStrike">
                          <a:effectLst/>
                        </a:rPr>
                        <a:t>69,33</a:t>
                      </a:r>
                      <a:endParaRPr lang="es-EC"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EC" sz="1100" u="none" strike="noStrike">
                          <a:effectLst/>
                        </a:rPr>
                        <a:t>59,67</a:t>
                      </a:r>
                      <a:endParaRPr lang="es-EC"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EC" sz="1100" u="none" strike="noStrike">
                          <a:effectLst/>
                        </a:rPr>
                        <a:t>68,67</a:t>
                      </a:r>
                      <a:endParaRPr lang="es-EC"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49568677"/>
                  </a:ext>
                </a:extLst>
              </a:tr>
              <a:tr h="238395">
                <a:tc vMerge="1">
                  <a:txBody>
                    <a:bodyPr/>
                    <a:lstStyle/>
                    <a:p>
                      <a:endParaRPr lang="es-EC"/>
                    </a:p>
                  </a:txBody>
                  <a:tcPr/>
                </a:tc>
                <a:tc>
                  <a:txBody>
                    <a:bodyPr/>
                    <a:lstStyle/>
                    <a:p>
                      <a:pPr algn="ctr" fontAlgn="b"/>
                      <a:r>
                        <a:rPr lang="es-EC" sz="1100" u="none" strike="noStrike">
                          <a:effectLst/>
                        </a:rPr>
                        <a:t>28</a:t>
                      </a:r>
                      <a:endParaRPr lang="es-EC" sz="11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EC" sz="1100" u="none" strike="noStrike">
                          <a:effectLst/>
                        </a:rPr>
                        <a:t>57,33</a:t>
                      </a:r>
                      <a:endParaRPr lang="es-EC"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EC" sz="1100" u="none" strike="noStrike">
                          <a:effectLst/>
                        </a:rPr>
                        <a:t>56,33</a:t>
                      </a:r>
                      <a:endParaRPr lang="es-EC"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EC" sz="1100" u="none" strike="noStrike">
                          <a:effectLst/>
                        </a:rPr>
                        <a:t>62,67</a:t>
                      </a:r>
                      <a:endParaRPr lang="es-EC"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78640434"/>
                  </a:ext>
                </a:extLst>
              </a:tr>
              <a:tr h="250315">
                <a:tc vMerge="1">
                  <a:txBody>
                    <a:bodyPr/>
                    <a:lstStyle/>
                    <a:p>
                      <a:endParaRPr lang="es-EC"/>
                    </a:p>
                  </a:txBody>
                  <a:tcPr/>
                </a:tc>
                <a:tc>
                  <a:txBody>
                    <a:bodyPr/>
                    <a:lstStyle/>
                    <a:p>
                      <a:pPr algn="ctr" fontAlgn="b"/>
                      <a:r>
                        <a:rPr lang="es-EC" sz="1100" u="none" strike="noStrike">
                          <a:effectLst/>
                        </a:rPr>
                        <a:t>32</a:t>
                      </a:r>
                      <a:endParaRPr lang="es-EC" sz="11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EC" sz="1100" u="none" strike="noStrike">
                          <a:effectLst/>
                        </a:rPr>
                        <a:t>30,33</a:t>
                      </a:r>
                      <a:endParaRPr lang="es-EC"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EC" sz="1100" u="none" strike="noStrike">
                          <a:effectLst/>
                        </a:rPr>
                        <a:t>33,00</a:t>
                      </a:r>
                      <a:endParaRPr lang="es-EC"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EC" sz="1100" u="none" strike="noStrike" dirty="0">
                          <a:effectLst/>
                        </a:rPr>
                        <a:t>31,67</a:t>
                      </a:r>
                      <a:endParaRPr lang="es-EC"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78195891"/>
                  </a:ext>
                </a:extLst>
              </a:tr>
            </a:tbl>
          </a:graphicData>
        </a:graphic>
      </p:graphicFrame>
    </p:spTree>
    <p:extLst>
      <p:ext uri="{BB962C8B-B14F-4D97-AF65-F5344CB8AC3E}">
        <p14:creationId xmlns:p14="http://schemas.microsoft.com/office/powerpoint/2010/main" val="984195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30" descr="A close up of a logo&#10;&#10;Description automatically generated"/>
          <p:cNvPicPr preferRelativeResize="0"/>
          <p:nvPr/>
        </p:nvPicPr>
        <p:blipFill rotWithShape="1">
          <a:blip r:embed="rId3">
            <a:alphaModFix/>
          </a:blip>
          <a:srcRect/>
          <a:stretch/>
        </p:blipFill>
        <p:spPr>
          <a:xfrm>
            <a:off x="720" y="720"/>
            <a:ext cx="12190680" cy="6856560"/>
          </a:xfrm>
          <a:prstGeom prst="rect">
            <a:avLst/>
          </a:prstGeom>
          <a:noFill/>
          <a:ln>
            <a:noFill/>
          </a:ln>
        </p:spPr>
      </p:pic>
      <p:sp>
        <p:nvSpPr>
          <p:cNvPr id="132" name="Google Shape;132;p30"/>
          <p:cNvSpPr/>
          <p:nvPr/>
        </p:nvSpPr>
        <p:spPr>
          <a:xfrm>
            <a:off x="8610480" y="6356520"/>
            <a:ext cx="2741760" cy="363600"/>
          </a:xfrm>
          <a:prstGeom prst="rect">
            <a:avLst/>
          </a:prstGeom>
          <a:noFill/>
          <a:ln>
            <a:noFill/>
          </a:ln>
        </p:spPr>
        <p:txBody>
          <a:bodyPr spcFirstLastPara="1" wrap="square" lIns="90000" tIns="45000" rIns="90000" bIns="45000" anchor="ctr" anchorCtr="0">
            <a:noAutofit/>
          </a:bodyPr>
          <a:lstStyle/>
          <a:p>
            <a:pPr marL="0" marR="0" lvl="0" indent="0" algn="r" rtl="0">
              <a:lnSpc>
                <a:spcPct val="100000"/>
              </a:lnSpc>
              <a:spcBef>
                <a:spcPts val="0"/>
              </a:spcBef>
              <a:spcAft>
                <a:spcPts val="0"/>
              </a:spcAft>
              <a:buNone/>
            </a:pPr>
            <a:fld id="{00000000-1234-1234-1234-123412341234}" type="slidenum">
              <a:rPr lang="es-EC" sz="1200" b="0" i="0" u="none" strike="noStrike" cap="none">
                <a:solidFill>
                  <a:srgbClr val="8B8B8B"/>
                </a:solidFill>
                <a:latin typeface="Calibri"/>
                <a:ea typeface="Calibri"/>
                <a:cs typeface="Calibri"/>
                <a:sym typeface="Calibri"/>
              </a:rPr>
              <a:t>42</a:t>
            </a:fld>
            <a:endParaRPr sz="1200" b="0" i="0" u="none" strike="noStrike" cap="none">
              <a:latin typeface="Arial"/>
              <a:ea typeface="Arial"/>
              <a:cs typeface="Arial"/>
              <a:sym typeface="Arial"/>
            </a:endParaRPr>
          </a:p>
        </p:txBody>
      </p:sp>
      <p:sp>
        <p:nvSpPr>
          <p:cNvPr id="133" name="Google Shape;133;p30"/>
          <p:cNvSpPr/>
          <p:nvPr/>
        </p:nvSpPr>
        <p:spPr>
          <a:xfrm>
            <a:off x="2738880" y="282060"/>
            <a:ext cx="8613360" cy="689400"/>
          </a:xfrm>
          <a:prstGeom prst="rect">
            <a:avLst/>
          </a:prstGeom>
          <a:noFill/>
          <a:ln>
            <a:noFill/>
          </a:ln>
        </p:spPr>
        <p:txBody>
          <a:bodyPr spcFirstLastPara="1" wrap="square" lIns="90000" tIns="45000" rIns="90000" bIns="45000" anchor="t" anchorCtr="0">
            <a:noAutofit/>
          </a:bodyPr>
          <a:lstStyle/>
          <a:p>
            <a:pPr marL="0" marR="0" lvl="0" indent="0" algn="l" rtl="0">
              <a:lnSpc>
                <a:spcPct val="90000"/>
              </a:lnSpc>
              <a:spcBef>
                <a:spcPts val="0"/>
              </a:spcBef>
              <a:spcAft>
                <a:spcPts val="0"/>
              </a:spcAft>
              <a:buNone/>
            </a:pPr>
            <a:r>
              <a:rPr lang="es-EC" sz="4400" b="1" i="0" u="none" strike="noStrike" cap="none" dirty="0">
                <a:solidFill>
                  <a:srgbClr val="000000"/>
                </a:solidFill>
                <a:latin typeface="Times New Roman"/>
                <a:ea typeface="Times New Roman"/>
                <a:cs typeface="Times New Roman"/>
                <a:sym typeface="Times New Roman"/>
              </a:rPr>
              <a:t>Resultados</a:t>
            </a:r>
            <a:endParaRPr sz="4400" b="0" i="0" u="none" strike="noStrike" cap="none" dirty="0">
              <a:latin typeface="Arial"/>
              <a:ea typeface="Arial"/>
              <a:cs typeface="Arial"/>
              <a:sym typeface="Arial"/>
            </a:endParaRPr>
          </a:p>
        </p:txBody>
      </p:sp>
      <p:pic>
        <p:nvPicPr>
          <p:cNvPr id="2" name="Imagen 1">
            <a:extLst>
              <a:ext uri="{FF2B5EF4-FFF2-40B4-BE49-F238E27FC236}">
                <a16:creationId xmlns:a16="http://schemas.microsoft.com/office/drawing/2014/main" id="{4E8569CC-2710-A10A-BFB6-48493EC8047E}"/>
              </a:ext>
            </a:extLst>
          </p:cNvPr>
          <p:cNvPicPr>
            <a:picLocks noChangeAspect="1"/>
          </p:cNvPicPr>
          <p:nvPr/>
        </p:nvPicPr>
        <p:blipFill>
          <a:blip r:embed="rId4"/>
          <a:stretch>
            <a:fillRect/>
          </a:stretch>
        </p:blipFill>
        <p:spPr>
          <a:xfrm>
            <a:off x="952023" y="1105835"/>
            <a:ext cx="10119251" cy="5395306"/>
          </a:xfrm>
          <a:prstGeom prst="rect">
            <a:avLst/>
          </a:prstGeom>
        </p:spPr>
      </p:pic>
      <p:sp>
        <p:nvSpPr>
          <p:cNvPr id="3" name="Rectángulo 2">
            <a:extLst>
              <a:ext uri="{FF2B5EF4-FFF2-40B4-BE49-F238E27FC236}">
                <a16:creationId xmlns:a16="http://schemas.microsoft.com/office/drawing/2014/main" id="{B4752B16-A204-E16B-6F41-4D32D624C4CB}"/>
              </a:ext>
            </a:extLst>
          </p:cNvPr>
          <p:cNvSpPr/>
          <p:nvPr/>
        </p:nvSpPr>
        <p:spPr>
          <a:xfrm>
            <a:off x="952023" y="2616591"/>
            <a:ext cx="4210820" cy="1802532"/>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s-EC"/>
          </a:p>
        </p:txBody>
      </p:sp>
      <p:sp>
        <p:nvSpPr>
          <p:cNvPr id="4" name="Rectángulo 3">
            <a:extLst>
              <a:ext uri="{FF2B5EF4-FFF2-40B4-BE49-F238E27FC236}">
                <a16:creationId xmlns:a16="http://schemas.microsoft.com/office/drawing/2014/main" id="{BD4F299D-488A-844A-5666-7F2765C0F13A}"/>
              </a:ext>
            </a:extLst>
          </p:cNvPr>
          <p:cNvSpPr/>
          <p:nvPr/>
        </p:nvSpPr>
        <p:spPr>
          <a:xfrm>
            <a:off x="952023" y="4419123"/>
            <a:ext cx="4210820" cy="208201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s-EC"/>
          </a:p>
        </p:txBody>
      </p:sp>
      <p:sp>
        <p:nvSpPr>
          <p:cNvPr id="5" name="Rectángulo 4">
            <a:extLst>
              <a:ext uri="{FF2B5EF4-FFF2-40B4-BE49-F238E27FC236}">
                <a16:creationId xmlns:a16="http://schemas.microsoft.com/office/drawing/2014/main" id="{76EEEFD0-33FD-7BD5-63B6-178084E27492}"/>
              </a:ext>
            </a:extLst>
          </p:cNvPr>
          <p:cNvSpPr/>
          <p:nvPr/>
        </p:nvSpPr>
        <p:spPr>
          <a:xfrm>
            <a:off x="5162843" y="2613886"/>
            <a:ext cx="2897945" cy="178645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s-EC"/>
          </a:p>
        </p:txBody>
      </p:sp>
      <p:sp>
        <p:nvSpPr>
          <p:cNvPr id="6" name="Rectángulo 5">
            <a:extLst>
              <a:ext uri="{FF2B5EF4-FFF2-40B4-BE49-F238E27FC236}">
                <a16:creationId xmlns:a16="http://schemas.microsoft.com/office/drawing/2014/main" id="{1EBB2187-9829-7EC4-4811-1FD6CA802154}"/>
              </a:ext>
            </a:extLst>
          </p:cNvPr>
          <p:cNvSpPr/>
          <p:nvPr/>
        </p:nvSpPr>
        <p:spPr>
          <a:xfrm>
            <a:off x="8060788" y="2613886"/>
            <a:ext cx="2897945" cy="181860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s-EC"/>
          </a:p>
        </p:txBody>
      </p:sp>
      <p:sp>
        <p:nvSpPr>
          <p:cNvPr id="7" name="Rectángulo 6">
            <a:extLst>
              <a:ext uri="{FF2B5EF4-FFF2-40B4-BE49-F238E27FC236}">
                <a16:creationId xmlns:a16="http://schemas.microsoft.com/office/drawing/2014/main" id="{408F584C-30E4-D8DC-C0B2-AF34FFE0A909}"/>
              </a:ext>
            </a:extLst>
          </p:cNvPr>
          <p:cNvSpPr/>
          <p:nvPr/>
        </p:nvSpPr>
        <p:spPr>
          <a:xfrm>
            <a:off x="5154478" y="4414073"/>
            <a:ext cx="2897945" cy="208201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s-EC"/>
          </a:p>
        </p:txBody>
      </p:sp>
      <p:sp>
        <p:nvSpPr>
          <p:cNvPr id="8" name="Rectángulo 7">
            <a:extLst>
              <a:ext uri="{FF2B5EF4-FFF2-40B4-BE49-F238E27FC236}">
                <a16:creationId xmlns:a16="http://schemas.microsoft.com/office/drawing/2014/main" id="{0B50758B-11F0-19BB-3A48-8E63C6549BB6}"/>
              </a:ext>
            </a:extLst>
          </p:cNvPr>
          <p:cNvSpPr/>
          <p:nvPr/>
        </p:nvSpPr>
        <p:spPr>
          <a:xfrm>
            <a:off x="8052423" y="4432495"/>
            <a:ext cx="2897945" cy="208201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s-EC"/>
          </a:p>
        </p:txBody>
      </p:sp>
    </p:spTree>
    <p:extLst>
      <p:ext uri="{BB962C8B-B14F-4D97-AF65-F5344CB8AC3E}">
        <p14:creationId xmlns:p14="http://schemas.microsoft.com/office/powerpoint/2010/main" val="40462576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30" descr="A close up of a logo&#10;&#10;Description automatically generated"/>
          <p:cNvPicPr preferRelativeResize="0"/>
          <p:nvPr/>
        </p:nvPicPr>
        <p:blipFill rotWithShape="1">
          <a:blip r:embed="rId3">
            <a:alphaModFix/>
          </a:blip>
          <a:srcRect/>
          <a:stretch/>
        </p:blipFill>
        <p:spPr>
          <a:xfrm>
            <a:off x="720" y="720"/>
            <a:ext cx="12190680" cy="6856560"/>
          </a:xfrm>
          <a:prstGeom prst="rect">
            <a:avLst/>
          </a:prstGeom>
          <a:noFill/>
          <a:ln>
            <a:noFill/>
          </a:ln>
        </p:spPr>
      </p:pic>
      <p:sp>
        <p:nvSpPr>
          <p:cNvPr id="133" name="Google Shape;133;p30"/>
          <p:cNvSpPr/>
          <p:nvPr/>
        </p:nvSpPr>
        <p:spPr>
          <a:xfrm>
            <a:off x="2738880" y="282060"/>
            <a:ext cx="8613360" cy="689400"/>
          </a:xfrm>
          <a:prstGeom prst="rect">
            <a:avLst/>
          </a:prstGeom>
          <a:noFill/>
          <a:ln>
            <a:noFill/>
          </a:ln>
        </p:spPr>
        <p:txBody>
          <a:bodyPr spcFirstLastPara="1" wrap="square" lIns="90000" tIns="45000" rIns="90000" bIns="45000" anchor="t" anchorCtr="0">
            <a:noAutofit/>
          </a:bodyPr>
          <a:lstStyle/>
          <a:p>
            <a:pPr marL="0" marR="0" lvl="0" indent="0" algn="l" rtl="0">
              <a:lnSpc>
                <a:spcPct val="90000"/>
              </a:lnSpc>
              <a:spcBef>
                <a:spcPts val="0"/>
              </a:spcBef>
              <a:spcAft>
                <a:spcPts val="0"/>
              </a:spcAft>
              <a:buNone/>
            </a:pPr>
            <a:r>
              <a:rPr lang="es-EC" sz="4400" b="1" i="0" u="none" strike="noStrike" cap="none" dirty="0">
                <a:solidFill>
                  <a:srgbClr val="000000"/>
                </a:solidFill>
                <a:latin typeface="Times New Roman"/>
                <a:ea typeface="Times New Roman"/>
                <a:cs typeface="Times New Roman"/>
                <a:sym typeface="Times New Roman"/>
              </a:rPr>
              <a:t>Resultados</a:t>
            </a:r>
            <a:endParaRPr sz="4400" b="0" i="0" u="none" strike="noStrike" cap="none" dirty="0">
              <a:latin typeface="Arial"/>
              <a:ea typeface="Arial"/>
              <a:cs typeface="Arial"/>
              <a:sym typeface="Arial"/>
            </a:endParaRPr>
          </a:p>
        </p:txBody>
      </p:sp>
      <p:graphicFrame>
        <p:nvGraphicFramePr>
          <p:cNvPr id="9" name="Gráfico 8">
            <a:extLst>
              <a:ext uri="{FF2B5EF4-FFF2-40B4-BE49-F238E27FC236}">
                <a16:creationId xmlns:a16="http://schemas.microsoft.com/office/drawing/2014/main" id="{95B5F7E2-627F-32AA-5C8F-532D8458E362}"/>
              </a:ext>
            </a:extLst>
          </p:cNvPr>
          <p:cNvGraphicFramePr/>
          <p:nvPr>
            <p:extLst>
              <p:ext uri="{D42A27DB-BD31-4B8C-83A1-F6EECF244321}">
                <p14:modId xmlns:p14="http://schemas.microsoft.com/office/powerpoint/2010/main" val="1081408400"/>
              </p:ext>
            </p:extLst>
          </p:nvPr>
        </p:nvGraphicFramePr>
        <p:xfrm>
          <a:off x="1341075" y="1252800"/>
          <a:ext cx="9509850" cy="5046817"/>
        </p:xfrm>
        <a:graphic>
          <a:graphicData uri="http://schemas.openxmlformats.org/drawingml/2006/chart">
            <c:chart xmlns:c="http://schemas.openxmlformats.org/drawingml/2006/chart" xmlns:r="http://schemas.openxmlformats.org/officeDocument/2006/relationships" r:id="rId4"/>
          </a:graphicData>
        </a:graphic>
      </p:graphicFrame>
      <p:sp>
        <p:nvSpPr>
          <p:cNvPr id="2" name="Rectángulo 1">
            <a:extLst>
              <a:ext uri="{FF2B5EF4-FFF2-40B4-BE49-F238E27FC236}">
                <a16:creationId xmlns:a16="http://schemas.microsoft.com/office/drawing/2014/main" id="{87163B29-02CC-D8A0-9F06-F80B72157EB0}"/>
              </a:ext>
            </a:extLst>
          </p:cNvPr>
          <p:cNvSpPr/>
          <p:nvPr/>
        </p:nvSpPr>
        <p:spPr>
          <a:xfrm>
            <a:off x="4445391" y="2293034"/>
            <a:ext cx="914400" cy="126609"/>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8" name="Rectángulo 7">
            <a:extLst>
              <a:ext uri="{FF2B5EF4-FFF2-40B4-BE49-F238E27FC236}">
                <a16:creationId xmlns:a16="http://schemas.microsoft.com/office/drawing/2014/main" id="{F571F3FB-F3C7-A3C0-F006-6181ACFE194D}"/>
              </a:ext>
            </a:extLst>
          </p:cNvPr>
          <p:cNvSpPr/>
          <p:nvPr/>
        </p:nvSpPr>
        <p:spPr>
          <a:xfrm>
            <a:off x="3530991" y="4375053"/>
            <a:ext cx="914400" cy="12660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10" name="Rectángulo 9">
            <a:extLst>
              <a:ext uri="{FF2B5EF4-FFF2-40B4-BE49-F238E27FC236}">
                <a16:creationId xmlns:a16="http://schemas.microsoft.com/office/drawing/2014/main" id="{FBA5345E-EDB3-620D-24E6-5B4BE08CAF79}"/>
              </a:ext>
            </a:extLst>
          </p:cNvPr>
          <p:cNvSpPr/>
          <p:nvPr/>
        </p:nvSpPr>
        <p:spPr>
          <a:xfrm>
            <a:off x="250874" y="1924930"/>
            <a:ext cx="466578" cy="126609"/>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11" name="Rectángulo 10">
            <a:extLst>
              <a:ext uri="{FF2B5EF4-FFF2-40B4-BE49-F238E27FC236}">
                <a16:creationId xmlns:a16="http://schemas.microsoft.com/office/drawing/2014/main" id="{8576CAB6-5196-ADBA-F2CE-ABE8BB925F53}"/>
              </a:ext>
            </a:extLst>
          </p:cNvPr>
          <p:cNvSpPr/>
          <p:nvPr/>
        </p:nvSpPr>
        <p:spPr>
          <a:xfrm>
            <a:off x="236806" y="2293033"/>
            <a:ext cx="480646" cy="12660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12" name="CuadroTexto 11">
            <a:extLst>
              <a:ext uri="{FF2B5EF4-FFF2-40B4-BE49-F238E27FC236}">
                <a16:creationId xmlns:a16="http://schemas.microsoft.com/office/drawing/2014/main" id="{0EDF6468-0E41-E597-A208-7297D65E7888}"/>
              </a:ext>
            </a:extLst>
          </p:cNvPr>
          <p:cNvSpPr txBox="1"/>
          <p:nvPr/>
        </p:nvSpPr>
        <p:spPr>
          <a:xfrm>
            <a:off x="821836" y="1824113"/>
            <a:ext cx="425116" cy="307777"/>
          </a:xfrm>
          <a:prstGeom prst="rect">
            <a:avLst/>
          </a:prstGeom>
          <a:noFill/>
        </p:spPr>
        <p:txBody>
          <a:bodyPr wrap="none" rtlCol="0">
            <a:spAutoFit/>
          </a:bodyPr>
          <a:lstStyle/>
          <a:p>
            <a:r>
              <a:rPr lang="es-EC" dirty="0">
                <a:latin typeface="Times New Roman" panose="02020603050405020304" pitchFamily="18" charset="0"/>
                <a:cs typeface="Times New Roman" panose="02020603050405020304" pitchFamily="18" charset="0"/>
              </a:rPr>
              <a:t>CC</a:t>
            </a:r>
          </a:p>
        </p:txBody>
      </p:sp>
      <p:sp>
        <p:nvSpPr>
          <p:cNvPr id="13" name="CuadroTexto 12">
            <a:extLst>
              <a:ext uri="{FF2B5EF4-FFF2-40B4-BE49-F238E27FC236}">
                <a16:creationId xmlns:a16="http://schemas.microsoft.com/office/drawing/2014/main" id="{31B2C1FA-2BC4-71C6-430D-F4BE83113B61}"/>
              </a:ext>
            </a:extLst>
          </p:cNvPr>
          <p:cNvSpPr txBox="1"/>
          <p:nvPr/>
        </p:nvSpPr>
        <p:spPr>
          <a:xfrm>
            <a:off x="792339" y="2202448"/>
            <a:ext cx="543739" cy="307777"/>
          </a:xfrm>
          <a:prstGeom prst="rect">
            <a:avLst/>
          </a:prstGeom>
          <a:noFill/>
        </p:spPr>
        <p:txBody>
          <a:bodyPr wrap="none" rtlCol="0">
            <a:spAutoFit/>
          </a:bodyPr>
          <a:lstStyle/>
          <a:p>
            <a:r>
              <a:rPr lang="es-EC" dirty="0">
                <a:latin typeface="Times New Roman" panose="02020603050405020304" pitchFamily="18" charset="0"/>
                <a:cs typeface="Times New Roman" panose="02020603050405020304" pitchFamily="18" charset="0"/>
              </a:rPr>
              <a:t>PMP</a:t>
            </a:r>
          </a:p>
        </p:txBody>
      </p:sp>
    </p:spTree>
    <p:extLst>
      <p:ext uri="{BB962C8B-B14F-4D97-AF65-F5344CB8AC3E}">
        <p14:creationId xmlns:p14="http://schemas.microsoft.com/office/powerpoint/2010/main" val="21201330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30" descr="A close up of a logo&#10;&#10;Description automatically generated"/>
          <p:cNvPicPr preferRelativeResize="0"/>
          <p:nvPr/>
        </p:nvPicPr>
        <p:blipFill rotWithShape="1">
          <a:blip r:embed="rId3">
            <a:alphaModFix/>
          </a:blip>
          <a:srcRect/>
          <a:stretch/>
        </p:blipFill>
        <p:spPr>
          <a:xfrm>
            <a:off x="720" y="720"/>
            <a:ext cx="12190680" cy="6856560"/>
          </a:xfrm>
          <a:prstGeom prst="rect">
            <a:avLst/>
          </a:prstGeom>
          <a:noFill/>
          <a:ln>
            <a:noFill/>
          </a:ln>
        </p:spPr>
      </p:pic>
      <p:sp>
        <p:nvSpPr>
          <p:cNvPr id="133" name="Google Shape;133;p30"/>
          <p:cNvSpPr/>
          <p:nvPr/>
        </p:nvSpPr>
        <p:spPr>
          <a:xfrm>
            <a:off x="2738880" y="282060"/>
            <a:ext cx="8613360" cy="689400"/>
          </a:xfrm>
          <a:prstGeom prst="rect">
            <a:avLst/>
          </a:prstGeom>
          <a:noFill/>
          <a:ln>
            <a:noFill/>
          </a:ln>
        </p:spPr>
        <p:txBody>
          <a:bodyPr spcFirstLastPara="1" wrap="square" lIns="90000" tIns="45000" rIns="90000" bIns="45000" anchor="t" anchorCtr="0">
            <a:noAutofit/>
          </a:bodyPr>
          <a:lstStyle/>
          <a:p>
            <a:pPr marL="0" marR="0" lvl="0" indent="0" algn="l" rtl="0">
              <a:lnSpc>
                <a:spcPct val="90000"/>
              </a:lnSpc>
              <a:spcBef>
                <a:spcPts val="0"/>
              </a:spcBef>
              <a:spcAft>
                <a:spcPts val="0"/>
              </a:spcAft>
              <a:buNone/>
            </a:pPr>
            <a:r>
              <a:rPr lang="es-EC" sz="4400" b="1" i="0" u="none" strike="noStrike" cap="none" dirty="0">
                <a:solidFill>
                  <a:srgbClr val="000000"/>
                </a:solidFill>
                <a:latin typeface="Times New Roman"/>
                <a:ea typeface="Times New Roman"/>
                <a:cs typeface="Times New Roman"/>
                <a:sym typeface="Times New Roman"/>
              </a:rPr>
              <a:t>Resultados</a:t>
            </a:r>
            <a:endParaRPr sz="4400" b="0" i="0" u="none" strike="noStrike" cap="none" dirty="0">
              <a:latin typeface="Arial"/>
              <a:ea typeface="Arial"/>
              <a:cs typeface="Arial"/>
              <a:sym typeface="Arial"/>
            </a:endParaRPr>
          </a:p>
        </p:txBody>
      </p:sp>
      <p:graphicFrame>
        <p:nvGraphicFramePr>
          <p:cNvPr id="2" name="Gráfico 1">
            <a:extLst>
              <a:ext uri="{FF2B5EF4-FFF2-40B4-BE49-F238E27FC236}">
                <a16:creationId xmlns:a16="http://schemas.microsoft.com/office/drawing/2014/main" id="{E21AF695-6495-6429-F408-33E9D04912E6}"/>
              </a:ext>
            </a:extLst>
          </p:cNvPr>
          <p:cNvGraphicFramePr/>
          <p:nvPr>
            <p:extLst>
              <p:ext uri="{D42A27DB-BD31-4B8C-83A1-F6EECF244321}">
                <p14:modId xmlns:p14="http://schemas.microsoft.com/office/powerpoint/2010/main" val="2344113216"/>
              </p:ext>
            </p:extLst>
          </p:nvPr>
        </p:nvGraphicFramePr>
        <p:xfrm>
          <a:off x="1812289" y="1002664"/>
          <a:ext cx="8808819" cy="5384067"/>
        </p:xfrm>
        <a:graphic>
          <a:graphicData uri="http://schemas.openxmlformats.org/drawingml/2006/chart">
            <c:chart xmlns:c="http://schemas.openxmlformats.org/drawingml/2006/chart" xmlns:r="http://schemas.openxmlformats.org/officeDocument/2006/relationships" r:id="rId4"/>
          </a:graphicData>
        </a:graphic>
      </p:graphicFrame>
      <p:sp>
        <p:nvSpPr>
          <p:cNvPr id="3" name="Rectángulo 2">
            <a:extLst>
              <a:ext uri="{FF2B5EF4-FFF2-40B4-BE49-F238E27FC236}">
                <a16:creationId xmlns:a16="http://schemas.microsoft.com/office/drawing/2014/main" id="{6CB2BE6B-59CA-1EE9-3D27-E8C5CEBFA905}"/>
              </a:ext>
            </a:extLst>
          </p:cNvPr>
          <p:cNvSpPr/>
          <p:nvPr/>
        </p:nvSpPr>
        <p:spPr>
          <a:xfrm>
            <a:off x="4768948" y="1973404"/>
            <a:ext cx="914400" cy="126609"/>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4" name="Rectángulo 3">
            <a:extLst>
              <a:ext uri="{FF2B5EF4-FFF2-40B4-BE49-F238E27FC236}">
                <a16:creationId xmlns:a16="http://schemas.microsoft.com/office/drawing/2014/main" id="{6A559B03-7B41-9C72-D12A-2833D63A2D04}"/>
              </a:ext>
            </a:extLst>
          </p:cNvPr>
          <p:cNvSpPr/>
          <p:nvPr/>
        </p:nvSpPr>
        <p:spPr>
          <a:xfrm>
            <a:off x="3854548" y="3851065"/>
            <a:ext cx="914400" cy="12660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5" name="Rectángulo 4">
            <a:extLst>
              <a:ext uri="{FF2B5EF4-FFF2-40B4-BE49-F238E27FC236}">
                <a16:creationId xmlns:a16="http://schemas.microsoft.com/office/drawing/2014/main" id="{BF18DE43-3850-83F6-B923-7710E4B9B1CF}"/>
              </a:ext>
            </a:extLst>
          </p:cNvPr>
          <p:cNvSpPr/>
          <p:nvPr/>
        </p:nvSpPr>
        <p:spPr>
          <a:xfrm>
            <a:off x="250874" y="1924930"/>
            <a:ext cx="466578" cy="126609"/>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6" name="Rectángulo 5">
            <a:extLst>
              <a:ext uri="{FF2B5EF4-FFF2-40B4-BE49-F238E27FC236}">
                <a16:creationId xmlns:a16="http://schemas.microsoft.com/office/drawing/2014/main" id="{0CB3569D-ADDA-5640-FA3B-6AE7DCA99C1E}"/>
              </a:ext>
            </a:extLst>
          </p:cNvPr>
          <p:cNvSpPr/>
          <p:nvPr/>
        </p:nvSpPr>
        <p:spPr>
          <a:xfrm>
            <a:off x="236806" y="2293033"/>
            <a:ext cx="480646" cy="12660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7" name="CuadroTexto 6">
            <a:extLst>
              <a:ext uri="{FF2B5EF4-FFF2-40B4-BE49-F238E27FC236}">
                <a16:creationId xmlns:a16="http://schemas.microsoft.com/office/drawing/2014/main" id="{5DA622DC-0AB7-DB5D-1CBF-BB3DC4EA87EB}"/>
              </a:ext>
            </a:extLst>
          </p:cNvPr>
          <p:cNvSpPr txBox="1"/>
          <p:nvPr/>
        </p:nvSpPr>
        <p:spPr>
          <a:xfrm>
            <a:off x="821836" y="1824113"/>
            <a:ext cx="425116" cy="307777"/>
          </a:xfrm>
          <a:prstGeom prst="rect">
            <a:avLst/>
          </a:prstGeom>
          <a:noFill/>
        </p:spPr>
        <p:txBody>
          <a:bodyPr wrap="none" rtlCol="0">
            <a:spAutoFit/>
          </a:bodyPr>
          <a:lstStyle/>
          <a:p>
            <a:r>
              <a:rPr lang="es-EC" dirty="0">
                <a:latin typeface="Times New Roman" panose="02020603050405020304" pitchFamily="18" charset="0"/>
                <a:cs typeface="Times New Roman" panose="02020603050405020304" pitchFamily="18" charset="0"/>
              </a:rPr>
              <a:t>CC</a:t>
            </a:r>
          </a:p>
        </p:txBody>
      </p:sp>
      <p:sp>
        <p:nvSpPr>
          <p:cNvPr id="8" name="CuadroTexto 7">
            <a:extLst>
              <a:ext uri="{FF2B5EF4-FFF2-40B4-BE49-F238E27FC236}">
                <a16:creationId xmlns:a16="http://schemas.microsoft.com/office/drawing/2014/main" id="{E574EB6C-F3D2-4D76-4699-132561620241}"/>
              </a:ext>
            </a:extLst>
          </p:cNvPr>
          <p:cNvSpPr txBox="1"/>
          <p:nvPr/>
        </p:nvSpPr>
        <p:spPr>
          <a:xfrm>
            <a:off x="792339" y="2202448"/>
            <a:ext cx="543739" cy="307777"/>
          </a:xfrm>
          <a:prstGeom prst="rect">
            <a:avLst/>
          </a:prstGeom>
          <a:noFill/>
        </p:spPr>
        <p:txBody>
          <a:bodyPr wrap="none" rtlCol="0">
            <a:spAutoFit/>
          </a:bodyPr>
          <a:lstStyle/>
          <a:p>
            <a:r>
              <a:rPr lang="es-EC" dirty="0">
                <a:latin typeface="Times New Roman" panose="02020603050405020304" pitchFamily="18" charset="0"/>
                <a:cs typeface="Times New Roman" panose="02020603050405020304" pitchFamily="18" charset="0"/>
              </a:rPr>
              <a:t>PMP</a:t>
            </a:r>
          </a:p>
        </p:txBody>
      </p:sp>
    </p:spTree>
    <p:extLst>
      <p:ext uri="{BB962C8B-B14F-4D97-AF65-F5344CB8AC3E}">
        <p14:creationId xmlns:p14="http://schemas.microsoft.com/office/powerpoint/2010/main" val="797649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28"/>
          <p:cNvPicPr preferRelativeResize="0"/>
          <p:nvPr/>
        </p:nvPicPr>
        <p:blipFill rotWithShape="1">
          <a:blip r:embed="rId3">
            <a:alphaModFix/>
          </a:blip>
          <a:srcRect/>
          <a:stretch/>
        </p:blipFill>
        <p:spPr>
          <a:xfrm>
            <a:off x="0" y="0"/>
            <a:ext cx="12190680" cy="6856560"/>
          </a:xfrm>
          <a:prstGeom prst="rect">
            <a:avLst/>
          </a:prstGeom>
          <a:noFill/>
          <a:ln>
            <a:noFill/>
          </a:ln>
        </p:spPr>
      </p:pic>
      <p:sp>
        <p:nvSpPr>
          <p:cNvPr id="117" name="Google Shape;117;p28"/>
          <p:cNvSpPr/>
          <p:nvPr/>
        </p:nvSpPr>
        <p:spPr>
          <a:xfrm>
            <a:off x="561987" y="2518117"/>
            <a:ext cx="11066705" cy="1550022"/>
          </a:xfrm>
          <a:prstGeom prst="rect">
            <a:avLst/>
          </a:prstGeom>
          <a:noFill/>
          <a:ln>
            <a:noFill/>
          </a:ln>
        </p:spPr>
        <p:txBody>
          <a:bodyPr spcFirstLastPara="1" wrap="square" lIns="90000" tIns="45000" rIns="90000" bIns="45000" anchor="b" anchorCtr="0">
            <a:noAutofit/>
          </a:bodyPr>
          <a:lstStyle/>
          <a:p>
            <a:pPr marL="0" marR="0" lvl="0" indent="0" algn="ctr" rtl="0">
              <a:lnSpc>
                <a:spcPct val="90000"/>
              </a:lnSpc>
              <a:spcBef>
                <a:spcPts val="0"/>
              </a:spcBef>
              <a:spcAft>
                <a:spcPts val="0"/>
              </a:spcAft>
              <a:buNone/>
            </a:pPr>
            <a:r>
              <a:rPr lang="es-MX" sz="8000" b="1" i="0" u="none" strike="noStrike" cap="none" dirty="0">
                <a:solidFill>
                  <a:srgbClr val="2F5597"/>
                </a:solidFill>
                <a:latin typeface="Times New Roman"/>
                <a:ea typeface="Times New Roman"/>
                <a:cs typeface="Times New Roman"/>
                <a:sym typeface="Times New Roman"/>
              </a:rPr>
              <a:t>Discusión/Conclusiones/Recomendaciones</a:t>
            </a:r>
            <a:endParaRPr lang="es-EC" sz="4400" b="0" i="0" u="none" strike="noStrike" cap="none" dirty="0">
              <a:latin typeface="Arial"/>
              <a:ea typeface="Arial"/>
              <a:cs typeface="Arial"/>
              <a:sym typeface="Arial"/>
            </a:endParaRPr>
          </a:p>
        </p:txBody>
      </p:sp>
    </p:spTree>
    <p:extLst>
      <p:ext uri="{BB962C8B-B14F-4D97-AF65-F5344CB8AC3E}">
        <p14:creationId xmlns:p14="http://schemas.microsoft.com/office/powerpoint/2010/main" val="12441404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30" descr="A close up of a logo&#10;&#10;Description automatically generated"/>
          <p:cNvPicPr preferRelativeResize="0"/>
          <p:nvPr/>
        </p:nvPicPr>
        <p:blipFill rotWithShape="1">
          <a:blip r:embed="rId3">
            <a:alphaModFix/>
          </a:blip>
          <a:srcRect/>
          <a:stretch/>
        </p:blipFill>
        <p:spPr>
          <a:xfrm>
            <a:off x="720" y="720"/>
            <a:ext cx="12190680" cy="6856560"/>
          </a:xfrm>
          <a:prstGeom prst="rect">
            <a:avLst/>
          </a:prstGeom>
          <a:noFill/>
          <a:ln>
            <a:noFill/>
          </a:ln>
        </p:spPr>
      </p:pic>
      <p:sp>
        <p:nvSpPr>
          <p:cNvPr id="133" name="Google Shape;133;p30"/>
          <p:cNvSpPr/>
          <p:nvPr/>
        </p:nvSpPr>
        <p:spPr>
          <a:xfrm>
            <a:off x="2733756" y="403104"/>
            <a:ext cx="8613360" cy="689400"/>
          </a:xfrm>
          <a:prstGeom prst="rect">
            <a:avLst/>
          </a:prstGeom>
          <a:noFill/>
          <a:ln>
            <a:noFill/>
          </a:ln>
        </p:spPr>
        <p:txBody>
          <a:bodyPr spcFirstLastPara="1" wrap="square" lIns="90000" tIns="45000" rIns="90000" bIns="45000" anchor="t" anchorCtr="0">
            <a:noAutofit/>
          </a:bodyPr>
          <a:lstStyle/>
          <a:p>
            <a:pPr marL="0" marR="0" lvl="0" indent="0" algn="l" rtl="0">
              <a:lnSpc>
                <a:spcPct val="90000"/>
              </a:lnSpc>
              <a:spcBef>
                <a:spcPts val="0"/>
              </a:spcBef>
              <a:spcAft>
                <a:spcPts val="0"/>
              </a:spcAft>
              <a:buNone/>
            </a:pPr>
            <a:r>
              <a:rPr lang="es-EC" sz="4400" b="1" i="0" u="none" strike="noStrike" cap="none" dirty="0">
                <a:solidFill>
                  <a:srgbClr val="000000"/>
                </a:solidFill>
                <a:latin typeface="Times New Roman"/>
                <a:ea typeface="Times New Roman"/>
                <a:cs typeface="Times New Roman"/>
                <a:sym typeface="Times New Roman"/>
              </a:rPr>
              <a:t>Discusión</a:t>
            </a:r>
            <a:endParaRPr sz="4400" b="0" i="0" u="none" strike="noStrike" cap="none" dirty="0">
              <a:latin typeface="Arial"/>
              <a:ea typeface="Arial"/>
              <a:cs typeface="Arial"/>
              <a:sym typeface="Arial"/>
            </a:endParaRPr>
          </a:p>
        </p:txBody>
      </p:sp>
      <p:sp>
        <p:nvSpPr>
          <p:cNvPr id="2" name="Google Shape;430;p43">
            <a:extLst>
              <a:ext uri="{FF2B5EF4-FFF2-40B4-BE49-F238E27FC236}">
                <a16:creationId xmlns:a16="http://schemas.microsoft.com/office/drawing/2014/main" id="{8BE2D965-CE7D-6076-9A5D-F5721E875406}"/>
              </a:ext>
            </a:extLst>
          </p:cNvPr>
          <p:cNvSpPr/>
          <p:nvPr/>
        </p:nvSpPr>
        <p:spPr>
          <a:xfrm flipH="1">
            <a:off x="883731" y="1081199"/>
            <a:ext cx="766500" cy="766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solidFill>
                  <a:schemeClr val="lt1"/>
                </a:solidFill>
                <a:latin typeface="Montserrat ExtraBold"/>
                <a:ea typeface="Montserrat ExtraBold"/>
                <a:cs typeface="Montserrat ExtraBold"/>
                <a:sym typeface="Montserrat ExtraBold"/>
              </a:rPr>
              <a:t>1</a:t>
            </a:r>
            <a:endParaRPr sz="3500" dirty="0">
              <a:solidFill>
                <a:schemeClr val="lt1"/>
              </a:solidFill>
              <a:latin typeface="Montserrat ExtraBold"/>
              <a:ea typeface="Montserrat ExtraBold"/>
              <a:cs typeface="Montserrat ExtraBold"/>
              <a:sym typeface="Montserrat ExtraBold"/>
            </a:endParaRPr>
          </a:p>
        </p:txBody>
      </p:sp>
      <p:sp>
        <p:nvSpPr>
          <p:cNvPr id="3" name="Google Shape;433;p43">
            <a:extLst>
              <a:ext uri="{FF2B5EF4-FFF2-40B4-BE49-F238E27FC236}">
                <a16:creationId xmlns:a16="http://schemas.microsoft.com/office/drawing/2014/main" id="{FA3ACBFE-5A4E-C223-979E-7AFB62A2FA27}"/>
              </a:ext>
            </a:extLst>
          </p:cNvPr>
          <p:cNvSpPr txBox="1">
            <a:spLocks/>
          </p:cNvSpPr>
          <p:nvPr/>
        </p:nvSpPr>
        <p:spPr>
          <a:xfrm>
            <a:off x="2436831" y="1095412"/>
            <a:ext cx="7748178" cy="73807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buSzPts val="2200"/>
            </a:pPr>
            <a:r>
              <a:rPr lang="es-MX" b="1" dirty="0">
                <a:solidFill>
                  <a:srgbClr val="1E1D21"/>
                </a:solidFill>
                <a:latin typeface="Times New Roman" panose="02020603050405020304" pitchFamily="18" charset="0"/>
                <a:ea typeface="Roboto Black"/>
                <a:cs typeface="Times New Roman" panose="02020603050405020304" pitchFamily="18" charset="0"/>
              </a:rPr>
              <a:t>Objetivo Nro.1 Investigar las técnicas de </a:t>
            </a:r>
            <a:r>
              <a:rPr lang="es-MX" b="1" dirty="0" err="1">
                <a:solidFill>
                  <a:srgbClr val="1E1D21"/>
                </a:solidFill>
                <a:latin typeface="Times New Roman" panose="02020603050405020304" pitchFamily="18" charset="0"/>
                <a:ea typeface="Roboto Black"/>
                <a:cs typeface="Times New Roman" panose="02020603050405020304" pitchFamily="18" charset="0"/>
              </a:rPr>
              <a:t>IoT</a:t>
            </a:r>
            <a:r>
              <a:rPr lang="es-MX" b="1" dirty="0">
                <a:solidFill>
                  <a:srgbClr val="1E1D21"/>
                </a:solidFill>
                <a:latin typeface="Times New Roman" panose="02020603050405020304" pitchFamily="18" charset="0"/>
                <a:ea typeface="Roboto Black"/>
                <a:cs typeface="Times New Roman" panose="02020603050405020304" pitchFamily="18" charset="0"/>
              </a:rPr>
              <a:t> para la construcción de aplicaciones de irrigación.</a:t>
            </a:r>
            <a:endParaRPr lang="es-ES" b="1" dirty="0">
              <a:solidFill>
                <a:srgbClr val="1E1D21"/>
              </a:solidFill>
              <a:latin typeface="Times New Roman" panose="02020603050405020304" pitchFamily="18" charset="0"/>
              <a:ea typeface="Roboto Black"/>
              <a:cs typeface="Times New Roman" panose="02020603050405020304" pitchFamily="18" charset="0"/>
            </a:endParaRPr>
          </a:p>
        </p:txBody>
      </p:sp>
      <p:sp>
        <p:nvSpPr>
          <p:cNvPr id="4" name="Google Shape;434;p43">
            <a:extLst>
              <a:ext uri="{FF2B5EF4-FFF2-40B4-BE49-F238E27FC236}">
                <a16:creationId xmlns:a16="http://schemas.microsoft.com/office/drawing/2014/main" id="{B58B2776-7523-DBD2-5B9E-A8BC7525BB07}"/>
              </a:ext>
            </a:extLst>
          </p:cNvPr>
          <p:cNvSpPr txBox="1">
            <a:spLocks/>
          </p:cNvSpPr>
          <p:nvPr/>
        </p:nvSpPr>
        <p:spPr>
          <a:xfrm>
            <a:off x="2436832" y="2677188"/>
            <a:ext cx="7394212" cy="69577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buSzPts val="2200"/>
            </a:pPr>
            <a:r>
              <a:rPr lang="es-MX" b="1" dirty="0">
                <a:solidFill>
                  <a:srgbClr val="1E1D21"/>
                </a:solidFill>
                <a:latin typeface="Times New Roman" panose="02020603050405020304" pitchFamily="18" charset="0"/>
                <a:ea typeface="Roboto Black"/>
                <a:cs typeface="Times New Roman" panose="02020603050405020304" pitchFamily="18" charset="0"/>
              </a:rPr>
              <a:t>Objetivo Nro.2 Diseñar la arquitectura de sistema de irrigación para recolectar los datos generados por los componentes </a:t>
            </a:r>
            <a:r>
              <a:rPr lang="es-MX" b="1" dirty="0" err="1">
                <a:solidFill>
                  <a:srgbClr val="1E1D21"/>
                </a:solidFill>
                <a:latin typeface="Times New Roman" panose="02020603050405020304" pitchFamily="18" charset="0"/>
                <a:ea typeface="Roboto Black"/>
                <a:cs typeface="Times New Roman" panose="02020603050405020304" pitchFamily="18" charset="0"/>
              </a:rPr>
              <a:t>IoT</a:t>
            </a:r>
            <a:r>
              <a:rPr lang="es-MX" b="1" dirty="0">
                <a:solidFill>
                  <a:srgbClr val="1E1D21"/>
                </a:solidFill>
                <a:latin typeface="Times New Roman" panose="02020603050405020304" pitchFamily="18" charset="0"/>
                <a:ea typeface="Roboto Black"/>
                <a:cs typeface="Times New Roman" panose="02020603050405020304" pitchFamily="18" charset="0"/>
              </a:rPr>
              <a:t>.</a:t>
            </a:r>
            <a:endParaRPr lang="es-ES" b="1" dirty="0">
              <a:solidFill>
                <a:srgbClr val="1E1D21"/>
              </a:solidFill>
              <a:latin typeface="Times New Roman" panose="02020603050405020304" pitchFamily="18" charset="0"/>
              <a:ea typeface="Roboto Black"/>
              <a:cs typeface="Times New Roman" panose="02020603050405020304" pitchFamily="18" charset="0"/>
            </a:endParaRPr>
          </a:p>
        </p:txBody>
      </p:sp>
      <p:sp>
        <p:nvSpPr>
          <p:cNvPr id="5" name="Google Shape;436;p43">
            <a:extLst>
              <a:ext uri="{FF2B5EF4-FFF2-40B4-BE49-F238E27FC236}">
                <a16:creationId xmlns:a16="http://schemas.microsoft.com/office/drawing/2014/main" id="{3CD3F558-2AB7-E312-DA59-5F98CB2927B7}"/>
              </a:ext>
            </a:extLst>
          </p:cNvPr>
          <p:cNvSpPr/>
          <p:nvPr/>
        </p:nvSpPr>
        <p:spPr>
          <a:xfrm flipH="1">
            <a:off x="10561972" y="2551778"/>
            <a:ext cx="766500" cy="766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solidFill>
                  <a:schemeClr val="lt1"/>
                </a:solidFill>
                <a:latin typeface="Montserrat ExtraBold"/>
                <a:ea typeface="Montserrat ExtraBold"/>
                <a:cs typeface="Montserrat ExtraBold"/>
                <a:sym typeface="Montserrat ExtraBold"/>
              </a:rPr>
              <a:t>2</a:t>
            </a:r>
            <a:endParaRPr sz="3500" dirty="0">
              <a:solidFill>
                <a:schemeClr val="lt1"/>
              </a:solidFill>
              <a:latin typeface="Montserrat ExtraBold"/>
              <a:ea typeface="Montserrat ExtraBold"/>
              <a:cs typeface="Montserrat ExtraBold"/>
              <a:sym typeface="Montserrat ExtraBold"/>
            </a:endParaRPr>
          </a:p>
        </p:txBody>
      </p:sp>
      <p:cxnSp>
        <p:nvCxnSpPr>
          <p:cNvPr id="6" name="Google Shape;437;p43">
            <a:extLst>
              <a:ext uri="{FF2B5EF4-FFF2-40B4-BE49-F238E27FC236}">
                <a16:creationId xmlns:a16="http://schemas.microsoft.com/office/drawing/2014/main" id="{59F50574-B1EA-25AA-3F6B-E48D346C0378}"/>
              </a:ext>
            </a:extLst>
          </p:cNvPr>
          <p:cNvCxnSpPr>
            <a:cxnSpLocks/>
            <a:stCxn id="2" idx="2"/>
          </p:cNvCxnSpPr>
          <p:nvPr/>
        </p:nvCxnSpPr>
        <p:spPr>
          <a:xfrm>
            <a:off x="1650231" y="1464449"/>
            <a:ext cx="786600" cy="0"/>
          </a:xfrm>
          <a:prstGeom prst="straightConnector1">
            <a:avLst/>
          </a:prstGeom>
          <a:noFill/>
          <a:ln w="19050" cap="flat" cmpd="sng">
            <a:solidFill>
              <a:schemeClr val="accent1"/>
            </a:solidFill>
            <a:prstDash val="solid"/>
            <a:round/>
            <a:headEnd type="none" w="med" len="med"/>
            <a:tailEnd type="none" w="med" len="med"/>
          </a:ln>
        </p:spPr>
      </p:cxnSp>
      <p:cxnSp>
        <p:nvCxnSpPr>
          <p:cNvPr id="7" name="Google Shape;438;p43">
            <a:extLst>
              <a:ext uri="{FF2B5EF4-FFF2-40B4-BE49-F238E27FC236}">
                <a16:creationId xmlns:a16="http://schemas.microsoft.com/office/drawing/2014/main" id="{431BBEE6-69D4-B738-B875-0A7849F3A728}"/>
              </a:ext>
            </a:extLst>
          </p:cNvPr>
          <p:cNvCxnSpPr>
            <a:cxnSpLocks/>
            <a:stCxn id="5" idx="6"/>
          </p:cNvCxnSpPr>
          <p:nvPr/>
        </p:nvCxnSpPr>
        <p:spPr>
          <a:xfrm rot="10800000">
            <a:off x="9775372" y="2935028"/>
            <a:ext cx="786600" cy="0"/>
          </a:xfrm>
          <a:prstGeom prst="straightConnector1">
            <a:avLst/>
          </a:prstGeom>
          <a:noFill/>
          <a:ln w="19050" cap="flat" cmpd="sng">
            <a:solidFill>
              <a:schemeClr val="accent2"/>
            </a:solidFill>
            <a:prstDash val="solid"/>
            <a:round/>
            <a:headEnd type="none" w="med" len="med"/>
            <a:tailEnd type="none" w="med" len="med"/>
          </a:ln>
        </p:spPr>
      </p:cxnSp>
      <p:sp>
        <p:nvSpPr>
          <p:cNvPr id="12" name="CuadroTexto 11">
            <a:extLst>
              <a:ext uri="{FF2B5EF4-FFF2-40B4-BE49-F238E27FC236}">
                <a16:creationId xmlns:a16="http://schemas.microsoft.com/office/drawing/2014/main" id="{CAF6B25E-C9C9-ACE7-6C16-9498CC01CFDE}"/>
              </a:ext>
            </a:extLst>
          </p:cNvPr>
          <p:cNvSpPr txBox="1"/>
          <p:nvPr/>
        </p:nvSpPr>
        <p:spPr>
          <a:xfrm>
            <a:off x="2930829" y="1627319"/>
            <a:ext cx="8900099" cy="954107"/>
          </a:xfrm>
          <a:prstGeom prst="rect">
            <a:avLst/>
          </a:prstGeom>
          <a:noFill/>
        </p:spPr>
        <p:txBody>
          <a:bodyPr wrap="square">
            <a:spAutoFit/>
          </a:bodyPr>
          <a:lstStyle/>
          <a:p>
            <a:r>
              <a:rPr lang="es-EC" sz="1400" b="0" i="0" u="none" strike="noStrike" baseline="0" dirty="0">
                <a:solidFill>
                  <a:srgbClr val="000000"/>
                </a:solidFill>
                <a:latin typeface="Times New Roman" panose="02020603050405020304" pitchFamily="18" charset="0"/>
              </a:rPr>
              <a:t>[89] </a:t>
            </a:r>
            <a:r>
              <a:rPr lang="es-EC" sz="1400" b="1" i="0" u="none" strike="noStrike" baseline="0" dirty="0">
                <a:solidFill>
                  <a:srgbClr val="000000"/>
                </a:solidFill>
                <a:latin typeface="Times New Roman" panose="02020603050405020304" pitchFamily="18" charset="0"/>
              </a:rPr>
              <a:t>M. </a:t>
            </a:r>
            <a:r>
              <a:rPr lang="es-EC" sz="1400" b="1" i="0" u="none" strike="noStrike" baseline="0" dirty="0" err="1">
                <a:solidFill>
                  <a:srgbClr val="000000"/>
                </a:solidFill>
                <a:latin typeface="Times New Roman" panose="02020603050405020304" pitchFamily="18" charset="0"/>
              </a:rPr>
              <a:t>Kranthi</a:t>
            </a:r>
            <a:r>
              <a:rPr lang="es-EC" sz="1400" b="1" i="0" u="none" strike="noStrike" baseline="0" dirty="0">
                <a:solidFill>
                  <a:srgbClr val="000000"/>
                </a:solidFill>
                <a:latin typeface="Times New Roman" panose="02020603050405020304" pitchFamily="18" charset="0"/>
              </a:rPr>
              <a:t> Kumar and K. </a:t>
            </a:r>
            <a:r>
              <a:rPr lang="es-EC" sz="1400" b="1" i="0" u="none" strike="noStrike" baseline="0" dirty="0" err="1">
                <a:solidFill>
                  <a:srgbClr val="000000"/>
                </a:solidFill>
                <a:latin typeface="Times New Roman" panose="02020603050405020304" pitchFamily="18" charset="0"/>
              </a:rPr>
              <a:t>Srenivasa</a:t>
            </a:r>
            <a:r>
              <a:rPr lang="es-EC" sz="1400" b="1" i="0" u="none" strike="noStrike" baseline="0" dirty="0">
                <a:solidFill>
                  <a:srgbClr val="000000"/>
                </a:solidFill>
                <a:latin typeface="Times New Roman" panose="02020603050405020304" pitchFamily="18" charset="0"/>
              </a:rPr>
              <a:t> </a:t>
            </a:r>
            <a:r>
              <a:rPr lang="es-EC" sz="1400" b="1" i="0" u="none" strike="noStrike" baseline="0" dirty="0" err="1">
                <a:solidFill>
                  <a:srgbClr val="000000"/>
                </a:solidFill>
                <a:latin typeface="Times New Roman" panose="02020603050405020304" pitchFamily="18" charset="0"/>
              </a:rPr>
              <a:t>Ravi</a:t>
            </a:r>
            <a:r>
              <a:rPr lang="es-EC" sz="1400" b="0" i="0" u="none" strike="noStrike" baseline="0" dirty="0">
                <a:solidFill>
                  <a:srgbClr val="000000"/>
                </a:solidFill>
                <a:latin typeface="Times New Roman" panose="02020603050405020304" pitchFamily="18" charset="0"/>
              </a:rPr>
              <a:t>, “</a:t>
            </a:r>
            <a:r>
              <a:rPr lang="es-EC" sz="1400" b="0" i="0" u="none" strike="noStrike" baseline="0" dirty="0" err="1">
                <a:solidFill>
                  <a:srgbClr val="000000"/>
                </a:solidFill>
                <a:latin typeface="Times New Roman" panose="02020603050405020304" pitchFamily="18" charset="0"/>
              </a:rPr>
              <a:t>Automation</a:t>
            </a:r>
            <a:r>
              <a:rPr lang="es-EC" sz="1400" b="0" i="0" u="none" strike="noStrike" baseline="0" dirty="0">
                <a:solidFill>
                  <a:srgbClr val="000000"/>
                </a:solidFill>
                <a:latin typeface="Times New Roman" panose="02020603050405020304" pitchFamily="18" charset="0"/>
              </a:rPr>
              <a:t> </a:t>
            </a:r>
            <a:r>
              <a:rPr lang="es-EC" sz="1400" b="0" i="0" u="none" strike="noStrike" baseline="0" dirty="0" err="1">
                <a:solidFill>
                  <a:srgbClr val="000000"/>
                </a:solidFill>
                <a:latin typeface="Times New Roman" panose="02020603050405020304" pitchFamily="18" charset="0"/>
              </a:rPr>
              <a:t>of</a:t>
            </a:r>
            <a:r>
              <a:rPr lang="es-EC" sz="1400" b="0" i="0" u="none" strike="noStrike" baseline="0" dirty="0">
                <a:solidFill>
                  <a:srgbClr val="000000"/>
                </a:solidFill>
                <a:latin typeface="Times New Roman" panose="02020603050405020304" pitchFamily="18" charset="0"/>
              </a:rPr>
              <a:t> </a:t>
            </a:r>
            <a:r>
              <a:rPr lang="es-EC" sz="1400" b="0" i="0" u="none" strike="noStrike" baseline="0" dirty="0" err="1">
                <a:solidFill>
                  <a:srgbClr val="000000"/>
                </a:solidFill>
                <a:latin typeface="Times New Roman" panose="02020603050405020304" pitchFamily="18" charset="0"/>
              </a:rPr>
              <a:t>irrigation</a:t>
            </a:r>
            <a:r>
              <a:rPr lang="es-EC" sz="1400" b="0" i="0" u="none" strike="noStrike" baseline="0" dirty="0">
                <a:solidFill>
                  <a:srgbClr val="000000"/>
                </a:solidFill>
                <a:latin typeface="Times New Roman" panose="02020603050405020304" pitchFamily="18" charset="0"/>
              </a:rPr>
              <a:t> </a:t>
            </a:r>
            <a:r>
              <a:rPr lang="es-EC" sz="1400" b="0" i="0" u="none" strike="noStrike" baseline="0" dirty="0" err="1">
                <a:solidFill>
                  <a:srgbClr val="000000"/>
                </a:solidFill>
                <a:latin typeface="Times New Roman" panose="02020603050405020304" pitchFamily="18" charset="0"/>
              </a:rPr>
              <a:t>system</a:t>
            </a:r>
            <a:r>
              <a:rPr lang="es-EC" sz="1400" b="0" i="0" u="none" strike="noStrike" baseline="0" dirty="0">
                <a:solidFill>
                  <a:srgbClr val="000000"/>
                </a:solidFill>
                <a:latin typeface="Times New Roman" panose="02020603050405020304" pitchFamily="18" charset="0"/>
              </a:rPr>
              <a:t> </a:t>
            </a:r>
            <a:r>
              <a:rPr lang="es-EC" sz="1400" b="0" i="0" u="none" strike="noStrike" baseline="0" dirty="0" err="1">
                <a:solidFill>
                  <a:srgbClr val="000000"/>
                </a:solidFill>
                <a:latin typeface="Times New Roman" panose="02020603050405020304" pitchFamily="18" charset="0"/>
              </a:rPr>
              <a:t>based</a:t>
            </a:r>
            <a:r>
              <a:rPr lang="es-EC" sz="1400" b="0" i="0" u="none" strike="noStrike" baseline="0" dirty="0">
                <a:solidFill>
                  <a:srgbClr val="000000"/>
                </a:solidFill>
                <a:latin typeface="Times New Roman" panose="02020603050405020304" pitchFamily="18" charset="0"/>
              </a:rPr>
              <a:t> </a:t>
            </a:r>
            <a:r>
              <a:rPr lang="es-EC" sz="1400" b="0" i="0" u="none" strike="noStrike" baseline="0" dirty="0" err="1">
                <a:solidFill>
                  <a:srgbClr val="000000"/>
                </a:solidFill>
                <a:latin typeface="Times New Roman" panose="02020603050405020304" pitchFamily="18" charset="0"/>
              </a:rPr>
              <a:t>on</a:t>
            </a:r>
            <a:r>
              <a:rPr lang="es-EC" sz="1400" b="0" i="0" u="none" strike="noStrike" baseline="0" dirty="0">
                <a:solidFill>
                  <a:srgbClr val="000000"/>
                </a:solidFill>
                <a:latin typeface="Times New Roman" panose="02020603050405020304" pitchFamily="18" charset="0"/>
              </a:rPr>
              <a:t> </a:t>
            </a:r>
            <a:r>
              <a:rPr lang="es-EC" sz="1400" b="0" i="0" u="none" strike="noStrike" baseline="0" dirty="0" err="1">
                <a:solidFill>
                  <a:srgbClr val="000000"/>
                </a:solidFill>
                <a:latin typeface="Times New Roman" panose="02020603050405020304" pitchFamily="18" charset="0"/>
              </a:rPr>
              <a:t>Wi</a:t>
            </a:r>
            <a:r>
              <a:rPr lang="es-EC" sz="1400" b="0" i="0" u="none" strike="noStrike" baseline="0" dirty="0">
                <a:solidFill>
                  <a:srgbClr val="000000"/>
                </a:solidFill>
                <a:latin typeface="Times New Roman" panose="02020603050405020304" pitchFamily="18" charset="0"/>
              </a:rPr>
              <a:t>-Fi </a:t>
            </a:r>
            <a:r>
              <a:rPr lang="es-EC" sz="1400" b="0" i="0" u="none" strike="noStrike" baseline="0" dirty="0" err="1">
                <a:solidFill>
                  <a:srgbClr val="000000"/>
                </a:solidFill>
                <a:latin typeface="Times New Roman" panose="02020603050405020304" pitchFamily="18" charset="0"/>
              </a:rPr>
              <a:t>technology</a:t>
            </a:r>
            <a:r>
              <a:rPr lang="es-EC" sz="1400" b="0" i="0" u="none" strike="noStrike" baseline="0" dirty="0">
                <a:solidFill>
                  <a:srgbClr val="000000"/>
                </a:solidFill>
                <a:latin typeface="Times New Roman" panose="02020603050405020304" pitchFamily="18" charset="0"/>
              </a:rPr>
              <a:t> and IOT,”</a:t>
            </a:r>
          </a:p>
          <a:p>
            <a:r>
              <a:rPr lang="es-MX" dirty="0">
                <a:latin typeface="Times New Roman" panose="02020603050405020304" pitchFamily="18" charset="0"/>
                <a:cs typeface="Times New Roman" panose="02020603050405020304" pitchFamily="18" charset="0"/>
              </a:rPr>
              <a:t>[90</a:t>
            </a:r>
            <a:r>
              <a:rPr lang="es-MX" b="1" dirty="0">
                <a:latin typeface="Times New Roman" panose="02020603050405020304" pitchFamily="18" charset="0"/>
                <a:cs typeface="Times New Roman" panose="02020603050405020304" pitchFamily="18" charset="0"/>
              </a:rPr>
              <a:t>] Román Alvarado Rogger </a:t>
            </a:r>
            <a:r>
              <a:rPr lang="es-MX" b="1" dirty="0" err="1">
                <a:latin typeface="Times New Roman" panose="02020603050405020304" pitchFamily="18" charset="0"/>
                <a:cs typeface="Times New Roman" panose="02020603050405020304" pitchFamily="18" charset="0"/>
              </a:rPr>
              <a:t>Estalin</a:t>
            </a:r>
            <a:r>
              <a:rPr lang="es-MX" dirty="0">
                <a:latin typeface="Times New Roman" panose="02020603050405020304" pitchFamily="18" charset="0"/>
                <a:cs typeface="Times New Roman" panose="02020603050405020304" pitchFamily="18" charset="0"/>
              </a:rPr>
              <a:t>, “Sistema de monitoreo y control de irrigación usando Internet de las Cosas (</a:t>
            </a:r>
            <a:r>
              <a:rPr lang="es-MX" dirty="0" err="1">
                <a:latin typeface="Times New Roman" panose="02020603050405020304" pitchFamily="18" charset="0"/>
                <a:cs typeface="Times New Roman" panose="02020603050405020304" pitchFamily="18" charset="0"/>
              </a:rPr>
              <a:t>IoT</a:t>
            </a:r>
            <a:r>
              <a:rPr lang="es-MX" dirty="0">
                <a:latin typeface="Times New Roman" panose="02020603050405020304" pitchFamily="18" charset="0"/>
                <a:cs typeface="Times New Roman" panose="02020603050405020304" pitchFamily="18" charset="0"/>
              </a:rPr>
              <a:t>)”.</a:t>
            </a:r>
            <a:endParaRPr lang="es-EC" dirty="0">
              <a:latin typeface="Times New Roman" panose="02020603050405020304" pitchFamily="18" charset="0"/>
              <a:cs typeface="Times New Roman" panose="02020603050405020304" pitchFamily="18" charset="0"/>
            </a:endParaRPr>
          </a:p>
        </p:txBody>
      </p:sp>
      <p:sp>
        <p:nvSpPr>
          <p:cNvPr id="14" name="CuadroTexto 13">
            <a:extLst>
              <a:ext uri="{FF2B5EF4-FFF2-40B4-BE49-F238E27FC236}">
                <a16:creationId xmlns:a16="http://schemas.microsoft.com/office/drawing/2014/main" id="{3159DF80-20D7-3E63-246E-16069B1DD234}"/>
              </a:ext>
            </a:extLst>
          </p:cNvPr>
          <p:cNvSpPr txBox="1"/>
          <p:nvPr/>
        </p:nvSpPr>
        <p:spPr>
          <a:xfrm>
            <a:off x="692834" y="3327663"/>
            <a:ext cx="11025554" cy="2246769"/>
          </a:xfrm>
          <a:prstGeom prst="rect">
            <a:avLst/>
          </a:prstGeom>
          <a:noFill/>
        </p:spPr>
        <p:txBody>
          <a:bodyPr wrap="square">
            <a:spAutoFit/>
          </a:bodyPr>
          <a:lstStyle/>
          <a:p>
            <a:r>
              <a:rPr lang="es-EC" sz="1400" b="0" i="0" u="none" strike="noStrike" baseline="0" dirty="0">
                <a:solidFill>
                  <a:srgbClr val="000000"/>
                </a:solidFill>
                <a:latin typeface="Times New Roman" panose="02020603050405020304" pitchFamily="18" charset="0"/>
              </a:rPr>
              <a:t>[91] </a:t>
            </a:r>
            <a:r>
              <a:rPr lang="es-EC" sz="1400" b="1" i="0" u="none" strike="noStrike" baseline="0" dirty="0">
                <a:solidFill>
                  <a:srgbClr val="000000"/>
                </a:solidFill>
                <a:latin typeface="Times New Roman" panose="02020603050405020304" pitchFamily="18" charset="0"/>
              </a:rPr>
              <a:t>W. Velásquez Vargas, L. Guerra, J. </a:t>
            </a:r>
            <a:r>
              <a:rPr lang="es-EC" sz="1400" b="1" i="0" u="none" strike="noStrike" baseline="0" dirty="0" err="1">
                <a:solidFill>
                  <a:srgbClr val="000000"/>
                </a:solidFill>
                <a:latin typeface="Times New Roman" panose="02020603050405020304" pitchFamily="18" charset="0"/>
              </a:rPr>
              <a:t>Smit</a:t>
            </a:r>
            <a:r>
              <a:rPr lang="es-EC" sz="1400" b="1" i="0" u="none" strike="noStrike" baseline="0" dirty="0">
                <a:solidFill>
                  <a:srgbClr val="000000"/>
                </a:solidFill>
                <a:latin typeface="Times New Roman" panose="02020603050405020304" pitchFamily="18" charset="0"/>
              </a:rPr>
              <a:t> Rueda, and J. Pérez Luis Alberto Velásquez Vargas Washington Adrián Vinueza Escobar Nelson Fernando</a:t>
            </a:r>
            <a:r>
              <a:rPr lang="es-EC" sz="1400" b="0" i="0" u="none" strike="noStrike" baseline="0" dirty="0">
                <a:solidFill>
                  <a:srgbClr val="000000"/>
                </a:solidFill>
                <a:latin typeface="Times New Roman" panose="02020603050405020304" pitchFamily="18" charset="0"/>
              </a:rPr>
              <a:t>, “</a:t>
            </a:r>
            <a:r>
              <a:rPr lang="es-EC" sz="1400" b="0" i="0" u="none" strike="noStrike" baseline="0" dirty="0" err="1">
                <a:solidFill>
                  <a:srgbClr val="000000"/>
                </a:solidFill>
                <a:latin typeface="Times New Roman" panose="02020603050405020304" pitchFamily="18" charset="0"/>
              </a:rPr>
              <a:t>Tecnological</a:t>
            </a:r>
            <a:r>
              <a:rPr lang="es-EC" sz="1400" b="0" i="0" u="none" strike="noStrike" baseline="0" dirty="0">
                <a:solidFill>
                  <a:srgbClr val="000000"/>
                </a:solidFill>
                <a:latin typeface="Times New Roman" panose="02020603050405020304" pitchFamily="18" charset="0"/>
              </a:rPr>
              <a:t> </a:t>
            </a:r>
            <a:r>
              <a:rPr lang="es-EC" sz="1400" b="0" i="0" u="none" strike="noStrike" baseline="0" dirty="0" err="1">
                <a:solidFill>
                  <a:srgbClr val="000000"/>
                </a:solidFill>
                <a:latin typeface="Times New Roman" panose="02020603050405020304" pitchFamily="18" charset="0"/>
              </a:rPr>
              <a:t>Innovat</a:t>
            </a:r>
            <a:r>
              <a:rPr lang="es-EC" sz="1400" b="0" i="0" u="none" strike="noStrike" baseline="0" dirty="0">
                <a:solidFill>
                  <a:srgbClr val="000000"/>
                </a:solidFill>
                <a:latin typeface="Times New Roman" panose="02020603050405020304" pitchFamily="18" charset="0"/>
              </a:rPr>
              <a:t> ion </a:t>
            </a:r>
            <a:r>
              <a:rPr lang="es-EC" sz="1400" b="0" i="0" u="none" strike="noStrike" baseline="0" dirty="0" err="1">
                <a:solidFill>
                  <a:srgbClr val="000000"/>
                </a:solidFill>
                <a:latin typeface="Times New Roman" panose="02020603050405020304" pitchFamily="18" charset="0"/>
              </a:rPr>
              <a:t>for</a:t>
            </a:r>
            <a:r>
              <a:rPr lang="es-EC" sz="1400" b="0" i="0" u="none" strike="noStrike" baseline="0" dirty="0">
                <a:solidFill>
                  <a:srgbClr val="000000"/>
                </a:solidFill>
                <a:latin typeface="Times New Roman" panose="02020603050405020304" pitchFamily="18" charset="0"/>
              </a:rPr>
              <a:t> </a:t>
            </a:r>
            <a:r>
              <a:rPr lang="es-EC" sz="1400" b="0" i="0" u="none" strike="noStrike" baseline="0" dirty="0" err="1">
                <a:solidFill>
                  <a:srgbClr val="000000"/>
                </a:solidFill>
                <a:latin typeface="Times New Roman" panose="02020603050405020304" pitchFamily="18" charset="0"/>
              </a:rPr>
              <a:t>Healt</a:t>
            </a:r>
            <a:r>
              <a:rPr lang="es-EC" sz="1400" b="0" i="0" u="none" strike="noStrike" baseline="0" dirty="0">
                <a:solidFill>
                  <a:srgbClr val="000000"/>
                </a:solidFill>
                <a:latin typeface="Times New Roman" panose="02020603050405020304" pitchFamily="18" charset="0"/>
              </a:rPr>
              <a:t> h and Personal </a:t>
            </a:r>
            <a:r>
              <a:rPr lang="es-EC" sz="1400" b="0" i="0" u="none" strike="noStrike" baseline="0" dirty="0" err="1">
                <a:solidFill>
                  <a:srgbClr val="000000"/>
                </a:solidFill>
                <a:latin typeface="Times New Roman" panose="02020603050405020304" pitchFamily="18" charset="0"/>
              </a:rPr>
              <a:t>Elect</a:t>
            </a:r>
            <a:r>
              <a:rPr lang="es-EC" sz="1400" b="0" i="0" u="none" strike="noStrike" baseline="0" dirty="0">
                <a:solidFill>
                  <a:srgbClr val="000000"/>
                </a:solidFill>
                <a:latin typeface="Times New Roman" panose="02020603050405020304" pitchFamily="18" charset="0"/>
              </a:rPr>
              <a:t> </a:t>
            </a:r>
            <a:r>
              <a:rPr lang="es-EC" sz="1400" b="0" i="0" u="none" strike="noStrike" baseline="0" dirty="0" err="1">
                <a:solidFill>
                  <a:srgbClr val="000000"/>
                </a:solidFill>
                <a:latin typeface="Times New Roman" panose="02020603050405020304" pitchFamily="18" charset="0"/>
              </a:rPr>
              <a:t>romagnet</a:t>
            </a:r>
            <a:r>
              <a:rPr lang="es-EC" sz="1400" b="0" i="0" u="none" strike="noStrike" baseline="0" dirty="0">
                <a:solidFill>
                  <a:srgbClr val="000000"/>
                </a:solidFill>
                <a:latin typeface="Times New Roman" panose="02020603050405020304" pitchFamily="18" charset="0"/>
              </a:rPr>
              <a:t> </a:t>
            </a:r>
            <a:r>
              <a:rPr lang="es-EC" sz="1400" b="0" i="0" u="none" strike="noStrike" baseline="0" dirty="0" err="1">
                <a:solidFill>
                  <a:srgbClr val="000000"/>
                </a:solidFill>
                <a:latin typeface="Times New Roman" panose="02020603050405020304" pitchFamily="18" charset="0"/>
              </a:rPr>
              <a:t>ic</a:t>
            </a:r>
            <a:r>
              <a:rPr lang="es-EC" sz="1400" b="0" i="0" u="none" strike="noStrike" baseline="0" dirty="0">
                <a:solidFill>
                  <a:srgbClr val="000000"/>
                </a:solidFill>
                <a:latin typeface="Times New Roman" panose="02020603050405020304" pitchFamily="18" charset="0"/>
              </a:rPr>
              <a:t> </a:t>
            </a:r>
            <a:r>
              <a:rPr lang="es-EC" sz="1400" b="0" i="0" u="none" strike="noStrike" baseline="0" dirty="0" err="1">
                <a:solidFill>
                  <a:srgbClr val="000000"/>
                </a:solidFill>
                <a:latin typeface="Times New Roman" panose="02020603050405020304" pitchFamily="18" charset="0"/>
              </a:rPr>
              <a:t>Safet</a:t>
            </a:r>
            <a:r>
              <a:rPr lang="es-EC" sz="1400" b="0" i="0" u="none" strike="noStrike" baseline="0" dirty="0">
                <a:solidFill>
                  <a:srgbClr val="000000"/>
                </a:solidFill>
                <a:latin typeface="Times New Roman" panose="02020603050405020304" pitchFamily="18" charset="0"/>
              </a:rPr>
              <a:t> y Francisco Falcone </a:t>
            </a:r>
            <a:r>
              <a:rPr lang="es-EC" sz="1400" b="0" i="0" u="none" strike="noStrike" baseline="0" dirty="0" err="1">
                <a:solidFill>
                  <a:srgbClr val="000000"/>
                </a:solidFill>
                <a:latin typeface="Times New Roman" panose="02020603050405020304" pitchFamily="18" charset="0"/>
              </a:rPr>
              <a:t>Similit</a:t>
            </a:r>
            <a:r>
              <a:rPr lang="es-EC" sz="1400" b="0" i="0" u="none" strike="noStrike" baseline="0" dirty="0">
                <a:solidFill>
                  <a:srgbClr val="000000"/>
                </a:solidFill>
                <a:latin typeface="Times New Roman" panose="02020603050405020304" pitchFamily="18" charset="0"/>
              </a:rPr>
              <a:t> </a:t>
            </a:r>
            <a:r>
              <a:rPr lang="es-EC" sz="1400" b="0" i="0" u="none" strike="noStrike" baseline="0" dirty="0" err="1">
                <a:solidFill>
                  <a:srgbClr val="000000"/>
                </a:solidFill>
                <a:latin typeface="Times New Roman" panose="02020603050405020304" pitchFamily="18" charset="0"/>
              </a:rPr>
              <a:t>udes</a:t>
            </a:r>
            <a:r>
              <a:rPr lang="es-EC" sz="1400" b="0" i="0" u="none" strike="noStrike" baseline="0" dirty="0">
                <a:solidFill>
                  <a:srgbClr val="000000"/>
                </a:solidFill>
                <a:latin typeface="Times New Roman" panose="02020603050405020304" pitchFamily="18" charset="0"/>
              </a:rPr>
              <a:t> y diferencias </a:t>
            </a:r>
            <a:r>
              <a:rPr lang="es-EC" sz="1400" b="0" i="0" u="none" strike="noStrike" baseline="0" dirty="0" err="1">
                <a:solidFill>
                  <a:srgbClr val="000000"/>
                </a:solidFill>
                <a:latin typeface="Times New Roman" panose="02020603050405020304" pitchFamily="18" charset="0"/>
              </a:rPr>
              <a:t>ent</a:t>
            </a:r>
            <a:r>
              <a:rPr lang="es-EC" sz="1400" b="0" i="0" u="none" strike="noStrike" baseline="0" dirty="0">
                <a:solidFill>
                  <a:srgbClr val="000000"/>
                </a:solidFill>
                <a:latin typeface="Times New Roman" panose="02020603050405020304" pitchFamily="18" charset="0"/>
              </a:rPr>
              <a:t> re Redes de Sensores Inalámbricas e </a:t>
            </a:r>
            <a:r>
              <a:rPr lang="es-EC" sz="1400" b="0" i="0" u="none" strike="noStrike" baseline="0" dirty="0" err="1">
                <a:solidFill>
                  <a:srgbClr val="000000"/>
                </a:solidFill>
                <a:latin typeface="Times New Roman" panose="02020603050405020304" pitchFamily="18" charset="0"/>
              </a:rPr>
              <a:t>Int</a:t>
            </a:r>
            <a:r>
              <a:rPr lang="es-EC" sz="1400" b="0" i="0" u="none" strike="noStrike" baseline="0" dirty="0">
                <a:solidFill>
                  <a:srgbClr val="000000"/>
                </a:solidFill>
                <a:latin typeface="Times New Roman" panose="02020603050405020304" pitchFamily="18" charset="0"/>
              </a:rPr>
              <a:t> </a:t>
            </a:r>
            <a:r>
              <a:rPr lang="es-EC" sz="1400" b="0" i="0" u="none" strike="noStrike" baseline="0" dirty="0" err="1">
                <a:solidFill>
                  <a:srgbClr val="000000"/>
                </a:solidFill>
                <a:latin typeface="Times New Roman" panose="02020603050405020304" pitchFamily="18" charset="0"/>
              </a:rPr>
              <a:t>ernet</a:t>
            </a:r>
            <a:r>
              <a:rPr lang="es-EC" sz="1400" b="0" i="0" u="none" strike="noStrike" baseline="0" dirty="0">
                <a:solidFill>
                  <a:srgbClr val="000000"/>
                </a:solidFill>
                <a:latin typeface="Times New Roman" panose="02020603050405020304" pitchFamily="18" charset="0"/>
              </a:rPr>
              <a:t> de las Cosas: Hacia una </a:t>
            </a:r>
            <a:r>
              <a:rPr lang="es-EC" sz="1400" b="0" i="0" u="none" strike="noStrike" baseline="0" dirty="0" err="1">
                <a:solidFill>
                  <a:srgbClr val="000000"/>
                </a:solidFill>
                <a:latin typeface="Times New Roman" panose="02020603050405020304" pitchFamily="18" charset="0"/>
              </a:rPr>
              <a:t>po</a:t>
            </a:r>
            <a:r>
              <a:rPr lang="es-EC" sz="1400" b="0" i="0" u="none" strike="noStrike" baseline="0" dirty="0">
                <a:solidFill>
                  <a:srgbClr val="000000"/>
                </a:solidFill>
                <a:latin typeface="Times New Roman" panose="02020603050405020304" pitchFamily="18" charset="0"/>
              </a:rPr>
              <a:t>….” </a:t>
            </a:r>
          </a:p>
          <a:p>
            <a:r>
              <a:rPr lang="es-EC" dirty="0">
                <a:latin typeface="Times New Roman" panose="02020603050405020304" pitchFamily="18" charset="0"/>
                <a:cs typeface="Times New Roman" panose="02020603050405020304" pitchFamily="18" charset="0"/>
              </a:rPr>
              <a:t>[92</a:t>
            </a:r>
            <a:r>
              <a:rPr lang="es-EC" b="1" dirty="0">
                <a:latin typeface="Times New Roman" panose="02020603050405020304" pitchFamily="18" charset="0"/>
                <a:cs typeface="Times New Roman" panose="02020603050405020304" pitchFamily="18" charset="0"/>
              </a:rPr>
              <a:t>] E. </a:t>
            </a:r>
            <a:r>
              <a:rPr lang="es-EC" b="1" dirty="0" err="1">
                <a:latin typeface="Times New Roman" panose="02020603050405020304" pitchFamily="18" charset="0"/>
                <a:cs typeface="Times New Roman" panose="02020603050405020304" pitchFamily="18" charset="0"/>
              </a:rPr>
              <a:t>Seethalakshmi</a:t>
            </a:r>
            <a:r>
              <a:rPr lang="es-EC" b="1" dirty="0">
                <a:latin typeface="Times New Roman" panose="02020603050405020304" pitchFamily="18" charset="0"/>
                <a:cs typeface="Times New Roman" panose="02020603050405020304" pitchFamily="18" charset="0"/>
              </a:rPr>
              <a:t>, M. </a:t>
            </a:r>
            <a:r>
              <a:rPr lang="es-EC" b="1" dirty="0" err="1">
                <a:latin typeface="Times New Roman" panose="02020603050405020304" pitchFamily="18" charset="0"/>
                <a:cs typeface="Times New Roman" panose="02020603050405020304" pitchFamily="18" charset="0"/>
              </a:rPr>
              <a:t>Shunmugam</a:t>
            </a:r>
            <a:r>
              <a:rPr lang="es-EC" b="1" dirty="0">
                <a:latin typeface="Times New Roman" panose="02020603050405020304" pitchFamily="18" charset="0"/>
                <a:cs typeface="Times New Roman" panose="02020603050405020304" pitchFamily="18" charset="0"/>
              </a:rPr>
              <a:t>, R. </a:t>
            </a:r>
            <a:r>
              <a:rPr lang="es-EC" b="1" dirty="0" err="1">
                <a:latin typeface="Times New Roman" panose="02020603050405020304" pitchFamily="18" charset="0"/>
                <a:cs typeface="Times New Roman" panose="02020603050405020304" pitchFamily="18" charset="0"/>
              </a:rPr>
              <a:t>Pavaiyarkarasi</a:t>
            </a:r>
            <a:r>
              <a:rPr lang="es-EC" b="1" dirty="0">
                <a:latin typeface="Times New Roman" panose="02020603050405020304" pitchFamily="18" charset="0"/>
                <a:cs typeface="Times New Roman" panose="02020603050405020304" pitchFamily="18" charset="0"/>
              </a:rPr>
              <a:t>, S. Joseph, and J. Edward </a:t>
            </a:r>
            <a:r>
              <a:rPr lang="es-EC" b="1" dirty="0" err="1">
                <a:latin typeface="Times New Roman" panose="02020603050405020304" pitchFamily="18" charset="0"/>
                <a:cs typeface="Times New Roman" panose="02020603050405020304" pitchFamily="18" charset="0"/>
              </a:rPr>
              <a:t>paulraj</a:t>
            </a:r>
            <a:r>
              <a:rPr lang="es-EC" b="1" dirty="0">
                <a:latin typeface="Times New Roman" panose="02020603050405020304" pitchFamily="18" charset="0"/>
                <a:cs typeface="Times New Roman" panose="02020603050405020304" pitchFamily="18" charset="0"/>
              </a:rPr>
              <a:t>,</a:t>
            </a:r>
            <a:r>
              <a:rPr lang="es-EC" dirty="0">
                <a:latin typeface="Times New Roman" panose="02020603050405020304" pitchFamily="18" charset="0"/>
                <a:cs typeface="Times New Roman" panose="02020603050405020304" pitchFamily="18" charset="0"/>
              </a:rPr>
              <a:t> “</a:t>
            </a:r>
            <a:r>
              <a:rPr lang="es-EC" dirty="0" err="1">
                <a:latin typeface="Times New Roman" panose="02020603050405020304" pitchFamily="18" charset="0"/>
                <a:cs typeface="Times New Roman" panose="02020603050405020304" pitchFamily="18" charset="0"/>
              </a:rPr>
              <a:t>An</a:t>
            </a:r>
            <a:r>
              <a:rPr lang="es-EC" dirty="0">
                <a:latin typeface="Times New Roman" panose="02020603050405020304" pitchFamily="18" charset="0"/>
                <a:cs typeface="Times New Roman" panose="02020603050405020304" pitchFamily="18" charset="0"/>
              </a:rPr>
              <a:t> </a:t>
            </a:r>
            <a:r>
              <a:rPr lang="es-EC" dirty="0" err="1">
                <a:latin typeface="Times New Roman" panose="02020603050405020304" pitchFamily="18" charset="0"/>
                <a:cs typeface="Times New Roman" panose="02020603050405020304" pitchFamily="18" charset="0"/>
              </a:rPr>
              <a:t>automated</a:t>
            </a:r>
            <a:r>
              <a:rPr lang="es-EC" dirty="0">
                <a:latin typeface="Times New Roman" panose="02020603050405020304" pitchFamily="18" charset="0"/>
                <a:cs typeface="Times New Roman" panose="02020603050405020304" pitchFamily="18" charset="0"/>
              </a:rPr>
              <a:t> </a:t>
            </a:r>
            <a:r>
              <a:rPr lang="es-EC" dirty="0" err="1">
                <a:latin typeface="Times New Roman" panose="02020603050405020304" pitchFamily="18" charset="0"/>
                <a:cs typeface="Times New Roman" panose="02020603050405020304" pitchFamily="18" charset="0"/>
              </a:rPr>
              <a:t>irrigation</a:t>
            </a:r>
            <a:r>
              <a:rPr lang="es-EC" dirty="0">
                <a:latin typeface="Times New Roman" panose="02020603050405020304" pitchFamily="18" charset="0"/>
                <a:cs typeface="Times New Roman" panose="02020603050405020304" pitchFamily="18" charset="0"/>
              </a:rPr>
              <a:t> </a:t>
            </a:r>
            <a:r>
              <a:rPr lang="es-EC" dirty="0" err="1">
                <a:latin typeface="Times New Roman" panose="02020603050405020304" pitchFamily="18" charset="0"/>
                <a:cs typeface="Times New Roman" panose="02020603050405020304" pitchFamily="18" charset="0"/>
              </a:rPr>
              <a:t>system</a:t>
            </a:r>
            <a:r>
              <a:rPr lang="es-EC" dirty="0">
                <a:latin typeface="Times New Roman" panose="02020603050405020304" pitchFamily="18" charset="0"/>
                <a:cs typeface="Times New Roman" panose="02020603050405020304" pitchFamily="18" charset="0"/>
              </a:rPr>
              <a:t> </a:t>
            </a:r>
            <a:r>
              <a:rPr lang="es-EC" dirty="0" err="1">
                <a:latin typeface="Times New Roman" panose="02020603050405020304" pitchFamily="18" charset="0"/>
                <a:cs typeface="Times New Roman" panose="02020603050405020304" pitchFamily="18" charset="0"/>
              </a:rPr>
              <a:t>for</a:t>
            </a:r>
            <a:r>
              <a:rPr lang="es-EC" dirty="0">
                <a:latin typeface="Times New Roman" panose="02020603050405020304" pitchFamily="18" charset="0"/>
                <a:cs typeface="Times New Roman" panose="02020603050405020304" pitchFamily="18" charset="0"/>
              </a:rPr>
              <a:t> </a:t>
            </a:r>
            <a:r>
              <a:rPr lang="es-EC" dirty="0" err="1">
                <a:latin typeface="Times New Roman" panose="02020603050405020304" pitchFamily="18" charset="0"/>
                <a:cs typeface="Times New Roman" panose="02020603050405020304" pitchFamily="18" charset="0"/>
              </a:rPr>
              <a:t>optimized</a:t>
            </a:r>
            <a:r>
              <a:rPr lang="es-EC" dirty="0">
                <a:latin typeface="Times New Roman" panose="02020603050405020304" pitchFamily="18" charset="0"/>
                <a:cs typeface="Times New Roman" panose="02020603050405020304" pitchFamily="18" charset="0"/>
              </a:rPr>
              <a:t> </a:t>
            </a:r>
            <a:r>
              <a:rPr lang="es-EC" dirty="0" err="1">
                <a:latin typeface="Times New Roman" panose="02020603050405020304" pitchFamily="18" charset="0"/>
                <a:cs typeface="Times New Roman" panose="02020603050405020304" pitchFamily="18" charset="0"/>
              </a:rPr>
              <a:t>greenhouse</a:t>
            </a:r>
            <a:r>
              <a:rPr lang="es-EC" dirty="0">
                <a:latin typeface="Times New Roman" panose="02020603050405020304" pitchFamily="18" charset="0"/>
                <a:cs typeface="Times New Roman" panose="02020603050405020304" pitchFamily="18" charset="0"/>
              </a:rPr>
              <a:t> </a:t>
            </a:r>
            <a:r>
              <a:rPr lang="es-EC" dirty="0" err="1">
                <a:latin typeface="Times New Roman" panose="02020603050405020304" pitchFamily="18" charset="0"/>
                <a:cs typeface="Times New Roman" panose="02020603050405020304" pitchFamily="18" charset="0"/>
              </a:rPr>
              <a:t>using</a:t>
            </a:r>
            <a:r>
              <a:rPr lang="es-EC" dirty="0">
                <a:latin typeface="Times New Roman" panose="02020603050405020304" pitchFamily="18" charset="0"/>
                <a:cs typeface="Times New Roman" panose="02020603050405020304" pitchFamily="18" charset="0"/>
              </a:rPr>
              <a:t> </a:t>
            </a:r>
            <a:r>
              <a:rPr lang="es-EC" dirty="0" err="1">
                <a:latin typeface="Times New Roman" panose="02020603050405020304" pitchFamily="18" charset="0"/>
                <a:cs typeface="Times New Roman" panose="02020603050405020304" pitchFamily="18" charset="0"/>
              </a:rPr>
              <a:t>IoT</a:t>
            </a:r>
            <a:r>
              <a:rPr lang="es-EC" dirty="0">
                <a:latin typeface="Times New Roman" panose="02020603050405020304" pitchFamily="18" charset="0"/>
                <a:cs typeface="Times New Roman" panose="02020603050405020304" pitchFamily="18" charset="0"/>
              </a:rPr>
              <a:t>,” Mater </a:t>
            </a:r>
            <a:r>
              <a:rPr lang="es-EC" dirty="0" err="1">
                <a:latin typeface="Times New Roman" panose="02020603050405020304" pitchFamily="18" charset="0"/>
                <a:cs typeface="Times New Roman" panose="02020603050405020304" pitchFamily="18" charset="0"/>
              </a:rPr>
              <a:t>Today</a:t>
            </a:r>
            <a:r>
              <a:rPr lang="es-EC" dirty="0">
                <a:latin typeface="Times New Roman" panose="02020603050405020304" pitchFamily="18" charset="0"/>
                <a:cs typeface="Times New Roman" panose="02020603050405020304" pitchFamily="18" charset="0"/>
              </a:rPr>
              <a:t> </a:t>
            </a:r>
            <a:r>
              <a:rPr lang="es-EC" dirty="0" err="1">
                <a:latin typeface="Times New Roman" panose="02020603050405020304" pitchFamily="18" charset="0"/>
                <a:cs typeface="Times New Roman" panose="02020603050405020304" pitchFamily="18" charset="0"/>
              </a:rPr>
              <a:t>Proc</a:t>
            </a:r>
            <a:r>
              <a:rPr lang="es-EC" dirty="0">
                <a:latin typeface="Times New Roman" panose="02020603050405020304" pitchFamily="18" charset="0"/>
                <a:cs typeface="Times New Roman" panose="02020603050405020304" pitchFamily="18" charset="0"/>
              </a:rPr>
              <a:t>, no. </a:t>
            </a:r>
            <a:r>
              <a:rPr lang="es-EC" dirty="0" err="1">
                <a:latin typeface="Times New Roman" panose="02020603050405020304" pitchFamily="18" charset="0"/>
                <a:cs typeface="Times New Roman" panose="02020603050405020304" pitchFamily="18" charset="0"/>
              </a:rPr>
              <a:t>xxxx</a:t>
            </a:r>
            <a:r>
              <a:rPr lang="es-EC" dirty="0">
                <a:latin typeface="Times New Roman" panose="02020603050405020304" pitchFamily="18" charset="0"/>
                <a:cs typeface="Times New Roman" panose="02020603050405020304" pitchFamily="18" charset="0"/>
              </a:rPr>
              <a:t>, Feb. 2021, </a:t>
            </a:r>
            <a:r>
              <a:rPr lang="es-EC" dirty="0" err="1">
                <a:latin typeface="Times New Roman" panose="02020603050405020304" pitchFamily="18" charset="0"/>
                <a:cs typeface="Times New Roman" panose="02020603050405020304" pitchFamily="18" charset="0"/>
              </a:rPr>
              <a:t>doi</a:t>
            </a:r>
            <a:r>
              <a:rPr lang="es-EC" dirty="0">
                <a:latin typeface="Times New Roman" panose="02020603050405020304" pitchFamily="18" charset="0"/>
                <a:cs typeface="Times New Roman" panose="02020603050405020304" pitchFamily="18" charset="0"/>
              </a:rPr>
              <a:t>: 10.1016/j.matpr.2020.12.636.</a:t>
            </a:r>
          </a:p>
          <a:p>
            <a:r>
              <a:rPr lang="es-EC" dirty="0">
                <a:latin typeface="Times New Roman" panose="02020603050405020304" pitchFamily="18" charset="0"/>
                <a:cs typeface="Times New Roman" panose="02020603050405020304" pitchFamily="18" charset="0"/>
              </a:rPr>
              <a:t>[93</a:t>
            </a:r>
            <a:r>
              <a:rPr lang="es-EC" b="1" dirty="0">
                <a:latin typeface="Times New Roman" panose="02020603050405020304" pitchFamily="18" charset="0"/>
                <a:cs typeface="Times New Roman" panose="02020603050405020304" pitchFamily="18" charset="0"/>
              </a:rPr>
              <a:t>] A. </a:t>
            </a:r>
            <a:r>
              <a:rPr lang="es-EC" b="1" dirty="0" err="1">
                <a:latin typeface="Times New Roman" panose="02020603050405020304" pitchFamily="18" charset="0"/>
                <a:cs typeface="Times New Roman" panose="02020603050405020304" pitchFamily="18" charset="0"/>
              </a:rPr>
              <a:t>Imteaj</a:t>
            </a:r>
            <a:r>
              <a:rPr lang="es-EC" b="1" dirty="0">
                <a:latin typeface="Times New Roman" panose="02020603050405020304" pitchFamily="18" charset="0"/>
                <a:cs typeface="Times New Roman" panose="02020603050405020304" pitchFamily="18" charset="0"/>
              </a:rPr>
              <a:t>, T. Rahman, M. K. </a:t>
            </a:r>
            <a:r>
              <a:rPr lang="es-EC" b="1" dirty="0" err="1">
                <a:latin typeface="Times New Roman" panose="02020603050405020304" pitchFamily="18" charset="0"/>
                <a:cs typeface="Times New Roman" panose="02020603050405020304" pitchFamily="18" charset="0"/>
              </a:rPr>
              <a:t>Hossain</a:t>
            </a:r>
            <a:r>
              <a:rPr lang="es-EC" b="1" dirty="0">
                <a:latin typeface="Times New Roman" panose="02020603050405020304" pitchFamily="18" charset="0"/>
                <a:cs typeface="Times New Roman" panose="02020603050405020304" pitchFamily="18" charset="0"/>
              </a:rPr>
              <a:t>, and S. </a:t>
            </a:r>
            <a:r>
              <a:rPr lang="es-EC" b="1" dirty="0" err="1">
                <a:latin typeface="Times New Roman" panose="02020603050405020304" pitchFamily="18" charset="0"/>
                <a:cs typeface="Times New Roman" panose="02020603050405020304" pitchFamily="18" charset="0"/>
              </a:rPr>
              <a:t>Zaman</a:t>
            </a:r>
            <a:r>
              <a:rPr lang="es-EC" dirty="0">
                <a:latin typeface="Times New Roman" panose="02020603050405020304" pitchFamily="18" charset="0"/>
                <a:cs typeface="Times New Roman" panose="02020603050405020304" pitchFamily="18" charset="0"/>
              </a:rPr>
              <a:t>, “</a:t>
            </a:r>
            <a:r>
              <a:rPr lang="es-EC" dirty="0" err="1">
                <a:latin typeface="Times New Roman" panose="02020603050405020304" pitchFamily="18" charset="0"/>
                <a:cs typeface="Times New Roman" panose="02020603050405020304" pitchFamily="18" charset="0"/>
              </a:rPr>
              <a:t>IoT</a:t>
            </a:r>
            <a:r>
              <a:rPr lang="es-EC" dirty="0">
                <a:latin typeface="Times New Roman" panose="02020603050405020304" pitchFamily="18" charset="0"/>
                <a:cs typeface="Times New Roman" panose="02020603050405020304" pitchFamily="18" charset="0"/>
              </a:rPr>
              <a:t> </a:t>
            </a:r>
            <a:r>
              <a:rPr lang="es-EC" dirty="0" err="1">
                <a:latin typeface="Times New Roman" panose="02020603050405020304" pitchFamily="18" charset="0"/>
                <a:cs typeface="Times New Roman" panose="02020603050405020304" pitchFamily="18" charset="0"/>
              </a:rPr>
              <a:t>based</a:t>
            </a:r>
            <a:r>
              <a:rPr lang="es-EC" dirty="0">
                <a:latin typeface="Times New Roman" panose="02020603050405020304" pitchFamily="18" charset="0"/>
                <a:cs typeface="Times New Roman" panose="02020603050405020304" pitchFamily="18" charset="0"/>
              </a:rPr>
              <a:t> </a:t>
            </a:r>
            <a:r>
              <a:rPr lang="es-EC" dirty="0" err="1">
                <a:latin typeface="Times New Roman" panose="02020603050405020304" pitchFamily="18" charset="0"/>
                <a:cs typeface="Times New Roman" panose="02020603050405020304" pitchFamily="18" charset="0"/>
              </a:rPr>
              <a:t>autonomous</a:t>
            </a:r>
            <a:r>
              <a:rPr lang="es-EC" dirty="0">
                <a:latin typeface="Times New Roman" panose="02020603050405020304" pitchFamily="18" charset="0"/>
                <a:cs typeface="Times New Roman" panose="02020603050405020304" pitchFamily="18" charset="0"/>
              </a:rPr>
              <a:t> </a:t>
            </a:r>
            <a:r>
              <a:rPr lang="es-EC" dirty="0" err="1">
                <a:latin typeface="Times New Roman" panose="02020603050405020304" pitchFamily="18" charset="0"/>
                <a:cs typeface="Times New Roman" panose="02020603050405020304" pitchFamily="18" charset="0"/>
              </a:rPr>
              <a:t>percipient</a:t>
            </a:r>
            <a:r>
              <a:rPr lang="es-EC" dirty="0">
                <a:latin typeface="Times New Roman" panose="02020603050405020304" pitchFamily="18" charset="0"/>
                <a:cs typeface="Times New Roman" panose="02020603050405020304" pitchFamily="18" charset="0"/>
              </a:rPr>
              <a:t> </a:t>
            </a:r>
            <a:r>
              <a:rPr lang="es-EC" dirty="0" err="1">
                <a:latin typeface="Times New Roman" panose="02020603050405020304" pitchFamily="18" charset="0"/>
                <a:cs typeface="Times New Roman" panose="02020603050405020304" pitchFamily="18" charset="0"/>
              </a:rPr>
              <a:t>irrigation</a:t>
            </a:r>
            <a:r>
              <a:rPr lang="es-EC" dirty="0">
                <a:latin typeface="Times New Roman" panose="02020603050405020304" pitchFamily="18" charset="0"/>
                <a:cs typeface="Times New Roman" panose="02020603050405020304" pitchFamily="18" charset="0"/>
              </a:rPr>
              <a:t> </a:t>
            </a:r>
            <a:r>
              <a:rPr lang="es-EC" dirty="0" err="1">
                <a:latin typeface="Times New Roman" panose="02020603050405020304" pitchFamily="18" charset="0"/>
                <a:cs typeface="Times New Roman" panose="02020603050405020304" pitchFamily="18" charset="0"/>
              </a:rPr>
              <a:t>system</a:t>
            </a:r>
            <a:r>
              <a:rPr lang="es-EC" dirty="0">
                <a:latin typeface="Times New Roman" panose="02020603050405020304" pitchFamily="18" charset="0"/>
                <a:cs typeface="Times New Roman" panose="02020603050405020304" pitchFamily="18" charset="0"/>
              </a:rPr>
              <a:t> </a:t>
            </a:r>
            <a:r>
              <a:rPr lang="es-EC" dirty="0" err="1">
                <a:latin typeface="Times New Roman" panose="02020603050405020304" pitchFamily="18" charset="0"/>
                <a:cs typeface="Times New Roman" panose="02020603050405020304" pitchFamily="18" charset="0"/>
              </a:rPr>
              <a:t>using</a:t>
            </a:r>
            <a:r>
              <a:rPr lang="es-EC" dirty="0">
                <a:latin typeface="Times New Roman" panose="02020603050405020304" pitchFamily="18" charset="0"/>
                <a:cs typeface="Times New Roman" panose="02020603050405020304" pitchFamily="18" charset="0"/>
              </a:rPr>
              <a:t> </a:t>
            </a:r>
            <a:r>
              <a:rPr lang="es-EC" dirty="0" err="1">
                <a:latin typeface="Times New Roman" panose="02020603050405020304" pitchFamily="18" charset="0"/>
                <a:cs typeface="Times New Roman" panose="02020603050405020304" pitchFamily="18" charset="0"/>
              </a:rPr>
              <a:t>raspberry</a:t>
            </a:r>
            <a:r>
              <a:rPr lang="es-EC" dirty="0">
                <a:latin typeface="Times New Roman" panose="02020603050405020304" pitchFamily="18" charset="0"/>
                <a:cs typeface="Times New Roman" panose="02020603050405020304" pitchFamily="18" charset="0"/>
              </a:rPr>
              <a:t> Pi,” in 2016 19th International </a:t>
            </a:r>
            <a:r>
              <a:rPr lang="es-EC" dirty="0" err="1">
                <a:latin typeface="Times New Roman" panose="02020603050405020304" pitchFamily="18" charset="0"/>
                <a:cs typeface="Times New Roman" panose="02020603050405020304" pitchFamily="18" charset="0"/>
              </a:rPr>
              <a:t>Conference</a:t>
            </a:r>
            <a:r>
              <a:rPr lang="es-EC" dirty="0">
                <a:latin typeface="Times New Roman" panose="02020603050405020304" pitchFamily="18" charset="0"/>
                <a:cs typeface="Times New Roman" panose="02020603050405020304" pitchFamily="18" charset="0"/>
              </a:rPr>
              <a:t> </a:t>
            </a:r>
            <a:r>
              <a:rPr lang="es-EC" dirty="0" err="1">
                <a:latin typeface="Times New Roman" panose="02020603050405020304" pitchFamily="18" charset="0"/>
                <a:cs typeface="Times New Roman" panose="02020603050405020304" pitchFamily="18" charset="0"/>
              </a:rPr>
              <a:t>on</a:t>
            </a:r>
            <a:r>
              <a:rPr lang="es-EC" dirty="0">
                <a:latin typeface="Times New Roman" panose="02020603050405020304" pitchFamily="18" charset="0"/>
                <a:cs typeface="Times New Roman" panose="02020603050405020304" pitchFamily="18" charset="0"/>
              </a:rPr>
              <a:t> </a:t>
            </a:r>
            <a:r>
              <a:rPr lang="es-EC" dirty="0" err="1">
                <a:latin typeface="Times New Roman" panose="02020603050405020304" pitchFamily="18" charset="0"/>
                <a:cs typeface="Times New Roman" panose="02020603050405020304" pitchFamily="18" charset="0"/>
              </a:rPr>
              <a:t>Computer</a:t>
            </a:r>
            <a:r>
              <a:rPr lang="es-EC" dirty="0">
                <a:latin typeface="Times New Roman" panose="02020603050405020304" pitchFamily="18" charset="0"/>
                <a:cs typeface="Times New Roman" panose="02020603050405020304" pitchFamily="18" charset="0"/>
              </a:rPr>
              <a:t> and </a:t>
            </a:r>
            <a:r>
              <a:rPr lang="es-EC" dirty="0" err="1">
                <a:latin typeface="Times New Roman" panose="02020603050405020304" pitchFamily="18" charset="0"/>
                <a:cs typeface="Times New Roman" panose="02020603050405020304" pitchFamily="18" charset="0"/>
              </a:rPr>
              <a:t>Information</a:t>
            </a:r>
            <a:r>
              <a:rPr lang="es-EC" dirty="0">
                <a:latin typeface="Times New Roman" panose="02020603050405020304" pitchFamily="18" charset="0"/>
                <a:cs typeface="Times New Roman" panose="02020603050405020304" pitchFamily="18" charset="0"/>
              </a:rPr>
              <a:t> </a:t>
            </a:r>
            <a:r>
              <a:rPr lang="es-EC" dirty="0" err="1">
                <a:latin typeface="Times New Roman" panose="02020603050405020304" pitchFamily="18" charset="0"/>
                <a:cs typeface="Times New Roman" panose="02020603050405020304" pitchFamily="18" charset="0"/>
              </a:rPr>
              <a:t>Technology</a:t>
            </a:r>
            <a:r>
              <a:rPr lang="es-EC" dirty="0">
                <a:latin typeface="Times New Roman" panose="02020603050405020304" pitchFamily="18" charset="0"/>
                <a:cs typeface="Times New Roman" panose="02020603050405020304" pitchFamily="18" charset="0"/>
              </a:rPr>
              <a:t> (ICCIT), </a:t>
            </a:r>
          </a:p>
          <a:p>
            <a:r>
              <a:rPr lang="en-US" dirty="0">
                <a:latin typeface="Times New Roman" panose="02020603050405020304" pitchFamily="18" charset="0"/>
                <a:cs typeface="Times New Roman" panose="02020603050405020304" pitchFamily="18" charset="0"/>
              </a:rPr>
              <a:t>[94</a:t>
            </a:r>
            <a:r>
              <a:rPr lang="en-US" b="1" dirty="0">
                <a:latin typeface="Times New Roman" panose="02020603050405020304" pitchFamily="18" charset="0"/>
                <a:cs typeface="Times New Roman" panose="02020603050405020304" pitchFamily="18" charset="0"/>
              </a:rPr>
              <a:t>] J. H. Yousif and K. </a:t>
            </a:r>
            <a:r>
              <a:rPr lang="en-US" b="1" dirty="0" err="1">
                <a:latin typeface="Times New Roman" panose="02020603050405020304" pitchFamily="18" charset="0"/>
                <a:cs typeface="Times New Roman" panose="02020603050405020304" pitchFamily="18" charset="0"/>
              </a:rPr>
              <a:t>Abdalgader</a:t>
            </a:r>
            <a:r>
              <a:rPr lang="en-US" dirty="0">
                <a:latin typeface="Times New Roman" panose="02020603050405020304" pitchFamily="18" charset="0"/>
                <a:cs typeface="Times New Roman" panose="02020603050405020304" pitchFamily="18" charset="0"/>
              </a:rPr>
              <a:t>, “Experimental and Mathematical Models for Real-Time Monitoring and Auto Watering Using IoT Architecture </a:t>
            </a:r>
            <a:r>
              <a:rPr lang="es-EC" dirty="0">
                <a:latin typeface="Times New Roman" panose="02020603050405020304" pitchFamily="18" charset="0"/>
                <a:cs typeface="Times New Roman" panose="02020603050405020304" pitchFamily="18" charset="0"/>
              </a:rPr>
              <a:t>[95</a:t>
            </a:r>
            <a:r>
              <a:rPr lang="es-EC" b="1" dirty="0">
                <a:latin typeface="Times New Roman" panose="02020603050405020304" pitchFamily="18" charset="0"/>
                <a:cs typeface="Times New Roman" panose="02020603050405020304" pitchFamily="18" charset="0"/>
              </a:rPr>
              <a:t>] N. </a:t>
            </a:r>
            <a:r>
              <a:rPr lang="es-EC" b="1" dirty="0" err="1">
                <a:latin typeface="Times New Roman" panose="02020603050405020304" pitchFamily="18" charset="0"/>
                <a:cs typeface="Times New Roman" panose="02020603050405020304" pitchFamily="18" charset="0"/>
              </a:rPr>
              <a:t>Zulkifli</a:t>
            </a:r>
            <a:r>
              <a:rPr lang="es-EC" b="1" dirty="0">
                <a:latin typeface="Times New Roman" panose="02020603050405020304" pitchFamily="18" charset="0"/>
                <a:cs typeface="Times New Roman" panose="02020603050405020304" pitchFamily="18" charset="0"/>
              </a:rPr>
              <a:t> et al.,</a:t>
            </a:r>
            <a:r>
              <a:rPr lang="es-EC" dirty="0">
                <a:latin typeface="Times New Roman" panose="02020603050405020304" pitchFamily="18" charset="0"/>
                <a:cs typeface="Times New Roman" panose="02020603050405020304" pitchFamily="18" charset="0"/>
              </a:rPr>
              <a:t> “</a:t>
            </a:r>
            <a:r>
              <a:rPr lang="es-EC" dirty="0" err="1">
                <a:latin typeface="Times New Roman" panose="02020603050405020304" pitchFamily="18" charset="0"/>
                <a:cs typeface="Times New Roman" panose="02020603050405020304" pitchFamily="18" charset="0"/>
              </a:rPr>
              <a:t>Evapotranspiration</a:t>
            </a:r>
            <a:r>
              <a:rPr lang="es-EC" dirty="0">
                <a:latin typeface="Times New Roman" panose="02020603050405020304" pitchFamily="18" charset="0"/>
                <a:cs typeface="Times New Roman" panose="02020603050405020304" pitchFamily="18" charset="0"/>
              </a:rPr>
              <a:t> (ET)-</a:t>
            </a:r>
            <a:r>
              <a:rPr lang="es-EC" dirty="0" err="1">
                <a:latin typeface="Times New Roman" panose="02020603050405020304" pitchFamily="18" charset="0"/>
                <a:cs typeface="Times New Roman" panose="02020603050405020304" pitchFamily="18" charset="0"/>
              </a:rPr>
              <a:t>Based</a:t>
            </a:r>
            <a:r>
              <a:rPr lang="es-EC" dirty="0">
                <a:latin typeface="Times New Roman" panose="02020603050405020304" pitchFamily="18" charset="0"/>
                <a:cs typeface="Times New Roman" panose="02020603050405020304" pitchFamily="18" charset="0"/>
              </a:rPr>
              <a:t> </a:t>
            </a:r>
            <a:r>
              <a:rPr lang="es-EC" dirty="0" err="1">
                <a:latin typeface="Times New Roman" panose="02020603050405020304" pitchFamily="18" charset="0"/>
                <a:cs typeface="Times New Roman" panose="02020603050405020304" pitchFamily="18" charset="0"/>
              </a:rPr>
              <a:t>Irrigation</a:t>
            </a:r>
            <a:r>
              <a:rPr lang="es-EC" dirty="0">
                <a:latin typeface="Times New Roman" panose="02020603050405020304" pitchFamily="18" charset="0"/>
                <a:cs typeface="Times New Roman" panose="02020603050405020304" pitchFamily="18" charset="0"/>
              </a:rPr>
              <a:t> </a:t>
            </a:r>
            <a:r>
              <a:rPr lang="es-EC" dirty="0" err="1">
                <a:latin typeface="Times New Roman" panose="02020603050405020304" pitchFamily="18" charset="0"/>
                <a:cs typeface="Times New Roman" panose="02020603050405020304" pitchFamily="18" charset="0"/>
              </a:rPr>
              <a:t>System</a:t>
            </a:r>
            <a:r>
              <a:rPr lang="es-EC" dirty="0">
                <a:latin typeface="Times New Roman" panose="02020603050405020304" pitchFamily="18" charset="0"/>
                <a:cs typeface="Times New Roman" panose="02020603050405020304" pitchFamily="18" charset="0"/>
              </a:rPr>
              <a:t> </a:t>
            </a:r>
            <a:r>
              <a:rPr lang="es-EC" dirty="0" err="1">
                <a:latin typeface="Times New Roman" panose="02020603050405020304" pitchFamily="18" charset="0"/>
                <a:cs typeface="Times New Roman" panose="02020603050405020304" pitchFamily="18" charset="0"/>
              </a:rPr>
              <a:t>with</a:t>
            </a:r>
            <a:r>
              <a:rPr lang="es-EC" dirty="0">
                <a:latin typeface="Times New Roman" panose="02020603050405020304" pitchFamily="18" charset="0"/>
                <a:cs typeface="Times New Roman" panose="02020603050405020304" pitchFamily="18" charset="0"/>
              </a:rPr>
              <a:t> Internet </a:t>
            </a:r>
            <a:r>
              <a:rPr lang="es-EC" dirty="0" err="1">
                <a:latin typeface="Times New Roman" panose="02020603050405020304" pitchFamily="18" charset="0"/>
                <a:cs typeface="Times New Roman" panose="02020603050405020304" pitchFamily="18" charset="0"/>
              </a:rPr>
              <a:t>of</a:t>
            </a:r>
            <a:r>
              <a:rPr lang="es-EC" dirty="0">
                <a:latin typeface="Times New Roman" panose="02020603050405020304" pitchFamily="18" charset="0"/>
                <a:cs typeface="Times New Roman" panose="02020603050405020304" pitchFamily="18" charset="0"/>
              </a:rPr>
              <a:t> </a:t>
            </a:r>
            <a:r>
              <a:rPr lang="es-EC" dirty="0" err="1">
                <a:latin typeface="Times New Roman" panose="02020603050405020304" pitchFamily="18" charset="0"/>
                <a:cs typeface="Times New Roman" panose="02020603050405020304" pitchFamily="18" charset="0"/>
              </a:rPr>
              <a:t>Things</a:t>
            </a:r>
            <a:r>
              <a:rPr lang="es-EC" dirty="0">
                <a:latin typeface="Times New Roman" panose="02020603050405020304" pitchFamily="18" charset="0"/>
                <a:cs typeface="Times New Roman" panose="02020603050405020304" pitchFamily="18" charset="0"/>
              </a:rPr>
              <a:t> (</a:t>
            </a:r>
            <a:r>
              <a:rPr lang="es-EC" dirty="0" err="1">
                <a:latin typeface="Times New Roman" panose="02020603050405020304" pitchFamily="18" charset="0"/>
                <a:cs typeface="Times New Roman" panose="02020603050405020304" pitchFamily="18" charset="0"/>
              </a:rPr>
              <a:t>IoT</a:t>
            </a:r>
            <a:r>
              <a:rPr lang="es-EC" dirty="0">
                <a:latin typeface="Times New Roman" panose="02020603050405020304" pitchFamily="18" charset="0"/>
                <a:cs typeface="Times New Roman" panose="02020603050405020304" pitchFamily="18" charset="0"/>
              </a:rPr>
              <a:t>) </a:t>
            </a:r>
            <a:r>
              <a:rPr lang="es-EC" dirty="0" err="1">
                <a:latin typeface="Times New Roman" panose="02020603050405020304" pitchFamily="18" charset="0"/>
                <a:cs typeface="Times New Roman" panose="02020603050405020304" pitchFamily="18" charset="0"/>
              </a:rPr>
              <a:t>Integration</a:t>
            </a:r>
            <a:r>
              <a:rPr lang="es-EC" dirty="0">
                <a:latin typeface="Times New Roman" panose="02020603050405020304" pitchFamily="18" charset="0"/>
                <a:cs typeface="Times New Roman" panose="02020603050405020304" pitchFamily="18" charset="0"/>
              </a:rPr>
              <a:t> </a:t>
            </a:r>
            <a:r>
              <a:rPr lang="es-EC" dirty="0" err="1">
                <a:latin typeface="Times New Roman" panose="02020603050405020304" pitchFamily="18" charset="0"/>
                <a:cs typeface="Times New Roman" panose="02020603050405020304" pitchFamily="18" charset="0"/>
              </a:rPr>
              <a:t>for</a:t>
            </a:r>
            <a:r>
              <a:rPr lang="es-EC" dirty="0">
                <a:latin typeface="Times New Roman" panose="02020603050405020304" pitchFamily="18" charset="0"/>
                <a:cs typeface="Times New Roman" panose="02020603050405020304" pitchFamily="18" charset="0"/>
              </a:rPr>
              <a:t> </a:t>
            </a:r>
            <a:r>
              <a:rPr lang="es-EC" dirty="0" err="1">
                <a:latin typeface="Times New Roman" panose="02020603050405020304" pitchFamily="18" charset="0"/>
                <a:cs typeface="Times New Roman" panose="02020603050405020304" pitchFamily="18" charset="0"/>
              </a:rPr>
              <a:t>Capsicum</a:t>
            </a:r>
            <a:r>
              <a:rPr lang="es-EC" dirty="0">
                <a:latin typeface="Times New Roman" panose="02020603050405020304" pitchFamily="18" charset="0"/>
                <a:cs typeface="Times New Roman" panose="02020603050405020304" pitchFamily="18" charset="0"/>
              </a:rPr>
              <a:t> </a:t>
            </a:r>
            <a:r>
              <a:rPr lang="es-EC" dirty="0" err="1">
                <a:latin typeface="Times New Roman" panose="02020603050405020304" pitchFamily="18" charset="0"/>
                <a:cs typeface="Times New Roman" panose="02020603050405020304" pitchFamily="18" charset="0"/>
              </a:rPr>
              <a:t>Annuum</a:t>
            </a:r>
            <a:r>
              <a:rPr lang="es-EC" dirty="0">
                <a:latin typeface="Times New Roman" panose="02020603050405020304" pitchFamily="18" charset="0"/>
                <a:cs typeface="Times New Roman" panose="02020603050405020304" pitchFamily="18" charset="0"/>
              </a:rPr>
              <a:t> </a:t>
            </a:r>
            <a:r>
              <a:rPr lang="es-EC" dirty="0" err="1">
                <a:latin typeface="Times New Roman" panose="02020603050405020304" pitchFamily="18" charset="0"/>
                <a:cs typeface="Times New Roman" panose="02020603050405020304" pitchFamily="18" charset="0"/>
              </a:rPr>
              <a:t>Farming</a:t>
            </a:r>
            <a:r>
              <a:rPr lang="es-EC" dirty="0">
                <a:latin typeface="Times New Roman" panose="02020603050405020304" pitchFamily="18" charset="0"/>
                <a:cs typeface="Times New Roman" panose="02020603050405020304" pitchFamily="18" charset="0"/>
              </a:rPr>
              <a:t>: A </a:t>
            </a:r>
            <a:r>
              <a:rPr lang="es-EC" dirty="0" err="1">
                <a:latin typeface="Times New Roman" panose="02020603050405020304" pitchFamily="18" charset="0"/>
                <a:cs typeface="Times New Roman" panose="02020603050405020304" pitchFamily="18" charset="0"/>
              </a:rPr>
              <a:t>Methodology</a:t>
            </a:r>
            <a:r>
              <a:rPr lang="es-EC"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7659438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30" descr="A close up of a logo&#10;&#10;Description automatically generated"/>
          <p:cNvPicPr preferRelativeResize="0"/>
          <p:nvPr/>
        </p:nvPicPr>
        <p:blipFill rotWithShape="1">
          <a:blip r:embed="rId3">
            <a:alphaModFix/>
          </a:blip>
          <a:srcRect/>
          <a:stretch/>
        </p:blipFill>
        <p:spPr>
          <a:xfrm>
            <a:off x="720" y="720"/>
            <a:ext cx="12190680" cy="6856560"/>
          </a:xfrm>
          <a:prstGeom prst="rect">
            <a:avLst/>
          </a:prstGeom>
          <a:noFill/>
          <a:ln>
            <a:noFill/>
          </a:ln>
        </p:spPr>
      </p:pic>
      <p:sp>
        <p:nvSpPr>
          <p:cNvPr id="132" name="Google Shape;132;p30"/>
          <p:cNvSpPr/>
          <p:nvPr/>
        </p:nvSpPr>
        <p:spPr>
          <a:xfrm>
            <a:off x="8606748" y="4509895"/>
            <a:ext cx="2741760" cy="363600"/>
          </a:xfrm>
          <a:prstGeom prst="rect">
            <a:avLst/>
          </a:prstGeom>
          <a:noFill/>
          <a:ln>
            <a:noFill/>
          </a:ln>
        </p:spPr>
        <p:txBody>
          <a:bodyPr spcFirstLastPara="1" wrap="square" lIns="90000" tIns="45000" rIns="90000" bIns="45000" anchor="ctr" anchorCtr="0">
            <a:noAutofit/>
          </a:bodyPr>
          <a:lstStyle/>
          <a:p>
            <a:pPr marL="0" marR="0" lvl="0" indent="0" algn="r" rtl="0">
              <a:lnSpc>
                <a:spcPct val="100000"/>
              </a:lnSpc>
              <a:spcBef>
                <a:spcPts val="0"/>
              </a:spcBef>
              <a:spcAft>
                <a:spcPts val="0"/>
              </a:spcAft>
              <a:buNone/>
            </a:pPr>
            <a:fld id="{00000000-1234-1234-1234-123412341234}" type="slidenum">
              <a:rPr lang="es-EC" sz="1200" b="0" i="0" u="none" strike="noStrike" cap="none">
                <a:solidFill>
                  <a:srgbClr val="8B8B8B"/>
                </a:solidFill>
                <a:latin typeface="Calibri"/>
                <a:ea typeface="Calibri"/>
                <a:cs typeface="Calibri"/>
                <a:sym typeface="Calibri"/>
              </a:rPr>
              <a:t>47</a:t>
            </a:fld>
            <a:endParaRPr sz="1200" b="0" i="0" u="none" strike="noStrike" cap="none">
              <a:latin typeface="Arial"/>
              <a:ea typeface="Arial"/>
              <a:cs typeface="Arial"/>
              <a:sym typeface="Arial"/>
            </a:endParaRPr>
          </a:p>
        </p:txBody>
      </p:sp>
      <p:sp>
        <p:nvSpPr>
          <p:cNvPr id="133" name="Google Shape;133;p30"/>
          <p:cNvSpPr/>
          <p:nvPr/>
        </p:nvSpPr>
        <p:spPr>
          <a:xfrm>
            <a:off x="2733756" y="403104"/>
            <a:ext cx="8613360" cy="689400"/>
          </a:xfrm>
          <a:prstGeom prst="rect">
            <a:avLst/>
          </a:prstGeom>
          <a:noFill/>
          <a:ln>
            <a:noFill/>
          </a:ln>
        </p:spPr>
        <p:txBody>
          <a:bodyPr spcFirstLastPara="1" wrap="square" lIns="90000" tIns="45000" rIns="90000" bIns="45000" anchor="t" anchorCtr="0">
            <a:noAutofit/>
          </a:bodyPr>
          <a:lstStyle/>
          <a:p>
            <a:pPr marL="0" marR="0" lvl="0" indent="0" algn="l" rtl="0">
              <a:lnSpc>
                <a:spcPct val="90000"/>
              </a:lnSpc>
              <a:spcBef>
                <a:spcPts val="0"/>
              </a:spcBef>
              <a:spcAft>
                <a:spcPts val="0"/>
              </a:spcAft>
              <a:buNone/>
            </a:pPr>
            <a:r>
              <a:rPr lang="es-EC" sz="4400" b="1" i="0" u="none" strike="noStrike" cap="none" dirty="0">
                <a:solidFill>
                  <a:srgbClr val="000000"/>
                </a:solidFill>
                <a:latin typeface="Times New Roman"/>
                <a:ea typeface="Times New Roman"/>
                <a:cs typeface="Times New Roman"/>
                <a:sym typeface="Times New Roman"/>
              </a:rPr>
              <a:t>Discusión</a:t>
            </a:r>
            <a:endParaRPr sz="4400" b="0" i="0" u="none" strike="noStrike" cap="none" dirty="0">
              <a:latin typeface="Arial"/>
              <a:ea typeface="Arial"/>
              <a:cs typeface="Arial"/>
              <a:sym typeface="Arial"/>
            </a:endParaRPr>
          </a:p>
        </p:txBody>
      </p:sp>
      <p:sp>
        <p:nvSpPr>
          <p:cNvPr id="2" name="Google Shape;430;p43">
            <a:extLst>
              <a:ext uri="{FF2B5EF4-FFF2-40B4-BE49-F238E27FC236}">
                <a16:creationId xmlns:a16="http://schemas.microsoft.com/office/drawing/2014/main" id="{8BE2D965-CE7D-6076-9A5D-F5721E875406}"/>
              </a:ext>
            </a:extLst>
          </p:cNvPr>
          <p:cNvSpPr/>
          <p:nvPr/>
        </p:nvSpPr>
        <p:spPr>
          <a:xfrm flipH="1">
            <a:off x="883731" y="1081199"/>
            <a:ext cx="766500" cy="766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solidFill>
                  <a:schemeClr val="lt1"/>
                </a:solidFill>
                <a:latin typeface="Montserrat ExtraBold"/>
                <a:ea typeface="Montserrat ExtraBold"/>
                <a:cs typeface="Montserrat ExtraBold"/>
                <a:sym typeface="Montserrat ExtraBold"/>
              </a:rPr>
              <a:t>1</a:t>
            </a:r>
            <a:endParaRPr sz="3500" dirty="0">
              <a:solidFill>
                <a:schemeClr val="lt1"/>
              </a:solidFill>
              <a:latin typeface="Montserrat ExtraBold"/>
              <a:ea typeface="Montserrat ExtraBold"/>
              <a:cs typeface="Montserrat ExtraBold"/>
              <a:sym typeface="Montserrat ExtraBold"/>
            </a:endParaRPr>
          </a:p>
        </p:txBody>
      </p:sp>
      <p:sp>
        <p:nvSpPr>
          <p:cNvPr id="3" name="Google Shape;433;p43">
            <a:extLst>
              <a:ext uri="{FF2B5EF4-FFF2-40B4-BE49-F238E27FC236}">
                <a16:creationId xmlns:a16="http://schemas.microsoft.com/office/drawing/2014/main" id="{FA3ACBFE-5A4E-C223-979E-7AFB62A2FA27}"/>
              </a:ext>
            </a:extLst>
          </p:cNvPr>
          <p:cNvSpPr txBox="1">
            <a:spLocks/>
          </p:cNvSpPr>
          <p:nvPr/>
        </p:nvSpPr>
        <p:spPr>
          <a:xfrm>
            <a:off x="2436831" y="1095412"/>
            <a:ext cx="7748178" cy="73807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buSzPts val="2200"/>
            </a:pPr>
            <a:r>
              <a:rPr lang="es-MX" b="1" dirty="0">
                <a:solidFill>
                  <a:srgbClr val="1E1D21"/>
                </a:solidFill>
                <a:latin typeface="Times New Roman" panose="02020603050405020304" pitchFamily="18" charset="0"/>
                <a:ea typeface="Roboto Black"/>
                <a:cs typeface="Times New Roman" panose="02020603050405020304" pitchFamily="18" charset="0"/>
              </a:rPr>
              <a:t>Objetivo Nro.1 Investigar las técnicas de </a:t>
            </a:r>
            <a:r>
              <a:rPr lang="es-MX" b="1" dirty="0" err="1">
                <a:solidFill>
                  <a:srgbClr val="1E1D21"/>
                </a:solidFill>
                <a:latin typeface="Times New Roman" panose="02020603050405020304" pitchFamily="18" charset="0"/>
                <a:ea typeface="Roboto Black"/>
                <a:cs typeface="Times New Roman" panose="02020603050405020304" pitchFamily="18" charset="0"/>
              </a:rPr>
              <a:t>IoT</a:t>
            </a:r>
            <a:r>
              <a:rPr lang="es-MX" b="1" dirty="0">
                <a:solidFill>
                  <a:srgbClr val="1E1D21"/>
                </a:solidFill>
                <a:latin typeface="Times New Roman" panose="02020603050405020304" pitchFamily="18" charset="0"/>
                <a:ea typeface="Roboto Black"/>
                <a:cs typeface="Times New Roman" panose="02020603050405020304" pitchFamily="18" charset="0"/>
              </a:rPr>
              <a:t> para la construcción de aplicaciones de irrigación.</a:t>
            </a:r>
            <a:endParaRPr lang="es-ES" b="1" dirty="0">
              <a:solidFill>
                <a:srgbClr val="1E1D21"/>
              </a:solidFill>
              <a:latin typeface="Times New Roman" panose="02020603050405020304" pitchFamily="18" charset="0"/>
              <a:ea typeface="Roboto Black"/>
              <a:cs typeface="Times New Roman" panose="02020603050405020304" pitchFamily="18" charset="0"/>
            </a:endParaRPr>
          </a:p>
        </p:txBody>
      </p:sp>
      <p:sp>
        <p:nvSpPr>
          <p:cNvPr id="4" name="Google Shape;434;p43">
            <a:extLst>
              <a:ext uri="{FF2B5EF4-FFF2-40B4-BE49-F238E27FC236}">
                <a16:creationId xmlns:a16="http://schemas.microsoft.com/office/drawing/2014/main" id="{B58B2776-7523-DBD2-5B9E-A8BC7525BB07}"/>
              </a:ext>
            </a:extLst>
          </p:cNvPr>
          <p:cNvSpPr txBox="1">
            <a:spLocks/>
          </p:cNvSpPr>
          <p:nvPr/>
        </p:nvSpPr>
        <p:spPr>
          <a:xfrm>
            <a:off x="2398894" y="1876697"/>
            <a:ext cx="7394212" cy="69577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buSzPts val="2200"/>
            </a:pPr>
            <a:r>
              <a:rPr lang="es-MX" b="1" dirty="0">
                <a:solidFill>
                  <a:srgbClr val="1E1D21"/>
                </a:solidFill>
                <a:latin typeface="Times New Roman" panose="02020603050405020304" pitchFamily="18" charset="0"/>
                <a:ea typeface="Roboto Black"/>
                <a:cs typeface="Times New Roman" panose="02020603050405020304" pitchFamily="18" charset="0"/>
              </a:rPr>
              <a:t>Objetivo Nro.2 Diseñar la arquitectura de sistema de irrigación para recolectar los datos generados por los componentes </a:t>
            </a:r>
            <a:r>
              <a:rPr lang="es-MX" b="1" dirty="0" err="1">
                <a:solidFill>
                  <a:srgbClr val="1E1D21"/>
                </a:solidFill>
                <a:latin typeface="Times New Roman" panose="02020603050405020304" pitchFamily="18" charset="0"/>
                <a:ea typeface="Roboto Black"/>
                <a:cs typeface="Times New Roman" panose="02020603050405020304" pitchFamily="18" charset="0"/>
              </a:rPr>
              <a:t>IoT</a:t>
            </a:r>
            <a:r>
              <a:rPr lang="es-MX" b="1" dirty="0">
                <a:solidFill>
                  <a:srgbClr val="1E1D21"/>
                </a:solidFill>
                <a:latin typeface="Times New Roman" panose="02020603050405020304" pitchFamily="18" charset="0"/>
                <a:ea typeface="Roboto Black"/>
                <a:cs typeface="Times New Roman" panose="02020603050405020304" pitchFamily="18" charset="0"/>
              </a:rPr>
              <a:t>.</a:t>
            </a:r>
            <a:endParaRPr lang="es-ES" b="1" dirty="0">
              <a:solidFill>
                <a:srgbClr val="1E1D21"/>
              </a:solidFill>
              <a:latin typeface="Times New Roman" panose="02020603050405020304" pitchFamily="18" charset="0"/>
              <a:ea typeface="Roboto Black"/>
              <a:cs typeface="Times New Roman" panose="02020603050405020304" pitchFamily="18" charset="0"/>
            </a:endParaRPr>
          </a:p>
        </p:txBody>
      </p:sp>
      <p:sp>
        <p:nvSpPr>
          <p:cNvPr id="5" name="Google Shape;436;p43">
            <a:extLst>
              <a:ext uri="{FF2B5EF4-FFF2-40B4-BE49-F238E27FC236}">
                <a16:creationId xmlns:a16="http://schemas.microsoft.com/office/drawing/2014/main" id="{3CD3F558-2AB7-E312-DA59-5F98CB2927B7}"/>
              </a:ext>
            </a:extLst>
          </p:cNvPr>
          <p:cNvSpPr/>
          <p:nvPr/>
        </p:nvSpPr>
        <p:spPr>
          <a:xfrm flipH="1">
            <a:off x="10524034" y="1751287"/>
            <a:ext cx="766500" cy="766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solidFill>
                  <a:schemeClr val="lt1"/>
                </a:solidFill>
                <a:latin typeface="Montserrat ExtraBold"/>
                <a:ea typeface="Montserrat ExtraBold"/>
                <a:cs typeface="Montserrat ExtraBold"/>
                <a:sym typeface="Montserrat ExtraBold"/>
              </a:rPr>
              <a:t>2</a:t>
            </a:r>
            <a:endParaRPr sz="3500" dirty="0">
              <a:solidFill>
                <a:schemeClr val="lt1"/>
              </a:solidFill>
              <a:latin typeface="Montserrat ExtraBold"/>
              <a:ea typeface="Montserrat ExtraBold"/>
              <a:cs typeface="Montserrat ExtraBold"/>
              <a:sym typeface="Montserrat ExtraBold"/>
            </a:endParaRPr>
          </a:p>
        </p:txBody>
      </p:sp>
      <p:cxnSp>
        <p:nvCxnSpPr>
          <p:cNvPr id="6" name="Google Shape;437;p43">
            <a:extLst>
              <a:ext uri="{FF2B5EF4-FFF2-40B4-BE49-F238E27FC236}">
                <a16:creationId xmlns:a16="http://schemas.microsoft.com/office/drawing/2014/main" id="{59F50574-B1EA-25AA-3F6B-E48D346C0378}"/>
              </a:ext>
            </a:extLst>
          </p:cNvPr>
          <p:cNvCxnSpPr>
            <a:cxnSpLocks/>
            <a:stCxn id="2" idx="2"/>
          </p:cNvCxnSpPr>
          <p:nvPr/>
        </p:nvCxnSpPr>
        <p:spPr>
          <a:xfrm>
            <a:off x="1650231" y="1464449"/>
            <a:ext cx="786600" cy="0"/>
          </a:xfrm>
          <a:prstGeom prst="straightConnector1">
            <a:avLst/>
          </a:prstGeom>
          <a:noFill/>
          <a:ln w="19050" cap="flat" cmpd="sng">
            <a:solidFill>
              <a:schemeClr val="accent1"/>
            </a:solidFill>
            <a:prstDash val="solid"/>
            <a:round/>
            <a:headEnd type="none" w="med" len="med"/>
            <a:tailEnd type="none" w="med" len="med"/>
          </a:ln>
        </p:spPr>
      </p:cxnSp>
      <p:cxnSp>
        <p:nvCxnSpPr>
          <p:cNvPr id="7" name="Google Shape;438;p43">
            <a:extLst>
              <a:ext uri="{FF2B5EF4-FFF2-40B4-BE49-F238E27FC236}">
                <a16:creationId xmlns:a16="http://schemas.microsoft.com/office/drawing/2014/main" id="{431BBEE6-69D4-B738-B875-0A7849F3A728}"/>
              </a:ext>
            </a:extLst>
          </p:cNvPr>
          <p:cNvCxnSpPr>
            <a:cxnSpLocks/>
            <a:stCxn id="5" idx="6"/>
          </p:cNvCxnSpPr>
          <p:nvPr/>
        </p:nvCxnSpPr>
        <p:spPr>
          <a:xfrm rot="10800000">
            <a:off x="9737434" y="2134537"/>
            <a:ext cx="786600" cy="0"/>
          </a:xfrm>
          <a:prstGeom prst="straightConnector1">
            <a:avLst/>
          </a:prstGeom>
          <a:noFill/>
          <a:ln w="19050" cap="flat" cmpd="sng">
            <a:solidFill>
              <a:schemeClr val="accent2"/>
            </a:solidFill>
            <a:prstDash val="solid"/>
            <a:round/>
            <a:headEnd type="none" w="med" len="med"/>
            <a:tailEnd type="none" w="med" len="med"/>
          </a:ln>
        </p:spPr>
      </p:cxnSp>
      <p:sp>
        <p:nvSpPr>
          <p:cNvPr id="8" name="Subtítulo 2">
            <a:extLst>
              <a:ext uri="{FF2B5EF4-FFF2-40B4-BE49-F238E27FC236}">
                <a16:creationId xmlns:a16="http://schemas.microsoft.com/office/drawing/2014/main" id="{AF576B5A-8E17-77C3-0E6D-243B025EEC22}"/>
              </a:ext>
            </a:extLst>
          </p:cNvPr>
          <p:cNvSpPr txBox="1">
            <a:spLocks/>
          </p:cNvSpPr>
          <p:nvPr/>
        </p:nvSpPr>
        <p:spPr>
          <a:xfrm>
            <a:off x="2436831" y="3249158"/>
            <a:ext cx="9052742" cy="5057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Montserrat Medium"/>
              <a:buNone/>
              <a:defRPr sz="1600" b="0" i="0" u="none" strike="noStrike" cap="none">
                <a:solidFill>
                  <a:schemeClr val="dk2"/>
                </a:solidFill>
                <a:latin typeface="Montserrat Medium"/>
                <a:ea typeface="Montserrat Medium"/>
                <a:cs typeface="Montserrat Medium"/>
                <a:sym typeface="Montserrat Medium"/>
              </a:defRPr>
            </a:lvl1pPr>
            <a:lvl2pPr marL="914400" marR="0" lvl="1" indent="-317500" algn="l" rtl="0">
              <a:lnSpc>
                <a:spcPct val="115000"/>
              </a:lnSpc>
              <a:spcBef>
                <a:spcPts val="160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2pPr>
            <a:lvl3pPr marL="1371600" marR="0" lvl="2" indent="-317500" algn="l" rtl="0">
              <a:lnSpc>
                <a:spcPct val="115000"/>
              </a:lnSpc>
              <a:spcBef>
                <a:spcPts val="160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3pPr>
            <a:lvl4pPr marL="1828800" marR="0" lvl="3" indent="-317500" algn="l" rtl="0">
              <a:lnSpc>
                <a:spcPct val="115000"/>
              </a:lnSpc>
              <a:spcBef>
                <a:spcPts val="160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4pPr>
            <a:lvl5pPr marL="2286000" marR="0" lvl="4" indent="-317500" algn="l" rtl="0">
              <a:lnSpc>
                <a:spcPct val="115000"/>
              </a:lnSpc>
              <a:spcBef>
                <a:spcPts val="160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5pPr>
            <a:lvl6pPr marL="2743200" marR="0" lvl="5" indent="-317500" algn="l" rtl="0">
              <a:lnSpc>
                <a:spcPct val="115000"/>
              </a:lnSpc>
              <a:spcBef>
                <a:spcPts val="160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6pPr>
            <a:lvl7pPr marL="3200400" marR="0" lvl="6" indent="-317500" algn="l" rtl="0">
              <a:lnSpc>
                <a:spcPct val="115000"/>
              </a:lnSpc>
              <a:spcBef>
                <a:spcPts val="160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7pPr>
            <a:lvl8pPr marL="3657600" marR="0" lvl="7" indent="-317500" algn="l" rtl="0">
              <a:lnSpc>
                <a:spcPct val="115000"/>
              </a:lnSpc>
              <a:spcBef>
                <a:spcPts val="160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8pPr>
            <a:lvl9pPr marL="4114800" marR="0" lvl="8" indent="-317500" algn="l" rtl="0">
              <a:lnSpc>
                <a:spcPct val="115000"/>
              </a:lnSpc>
              <a:spcBef>
                <a:spcPts val="1600"/>
              </a:spcBef>
              <a:spcAft>
                <a:spcPts val="160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9pPr>
          </a:lstStyle>
          <a:p>
            <a:pPr marL="0" indent="0" algn="just">
              <a:lnSpc>
                <a:spcPct val="100000"/>
              </a:lnSpc>
              <a:buClr>
                <a:srgbClr val="000000"/>
              </a:buClr>
              <a:buSzPts val="2200"/>
              <a:buFont typeface="Arial"/>
            </a:pPr>
            <a:r>
              <a:rPr lang="es-MX" sz="1400" b="1" dirty="0">
                <a:solidFill>
                  <a:srgbClr val="1E1D21"/>
                </a:solidFill>
                <a:latin typeface="Times New Roman" panose="02020603050405020304" pitchFamily="18" charset="0"/>
                <a:ea typeface="Roboto Black"/>
                <a:cs typeface="Times New Roman" panose="02020603050405020304" pitchFamily="18" charset="0"/>
                <a:sym typeface="Arial"/>
              </a:rPr>
              <a:t>Objetivo Nro.3 Desarrollar un módulo de control que permitirá administrar el sistema de irrigación con </a:t>
            </a:r>
            <a:r>
              <a:rPr lang="es-MX" sz="1400" b="1" dirty="0" err="1">
                <a:solidFill>
                  <a:srgbClr val="1E1D21"/>
                </a:solidFill>
                <a:latin typeface="Times New Roman" panose="02020603050405020304" pitchFamily="18" charset="0"/>
                <a:ea typeface="Roboto Black"/>
                <a:cs typeface="Times New Roman" panose="02020603050405020304" pitchFamily="18" charset="0"/>
                <a:sym typeface="Arial"/>
              </a:rPr>
              <a:t>IoT</a:t>
            </a:r>
            <a:r>
              <a:rPr lang="es-MX" sz="1400" b="1" dirty="0">
                <a:solidFill>
                  <a:srgbClr val="1E1D21"/>
                </a:solidFill>
                <a:latin typeface="Times New Roman" panose="02020603050405020304" pitchFamily="18" charset="0"/>
                <a:ea typeface="Roboto Black"/>
                <a:cs typeface="Times New Roman" panose="02020603050405020304" pitchFamily="18" charset="0"/>
                <a:sym typeface="Arial"/>
              </a:rPr>
              <a:t> mediante la metodología XP.</a:t>
            </a:r>
            <a:endParaRPr lang="es-EC" sz="1400" b="1" dirty="0">
              <a:solidFill>
                <a:srgbClr val="1E1D21"/>
              </a:solidFill>
              <a:latin typeface="Times New Roman" panose="02020603050405020304" pitchFamily="18" charset="0"/>
              <a:ea typeface="Roboto Black"/>
              <a:cs typeface="Times New Roman" panose="02020603050405020304" pitchFamily="18" charset="0"/>
              <a:sym typeface="Arial"/>
            </a:endParaRPr>
          </a:p>
        </p:txBody>
      </p:sp>
      <p:sp>
        <p:nvSpPr>
          <p:cNvPr id="9" name="Google Shape;430;p43">
            <a:extLst>
              <a:ext uri="{FF2B5EF4-FFF2-40B4-BE49-F238E27FC236}">
                <a16:creationId xmlns:a16="http://schemas.microsoft.com/office/drawing/2014/main" id="{D8ECD738-35E9-0B89-2C6C-A65945292831}"/>
              </a:ext>
            </a:extLst>
          </p:cNvPr>
          <p:cNvSpPr/>
          <p:nvPr/>
        </p:nvSpPr>
        <p:spPr>
          <a:xfrm flipH="1">
            <a:off x="883732" y="3172560"/>
            <a:ext cx="766500" cy="766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EC" sz="3500" dirty="0">
                <a:solidFill>
                  <a:schemeClr val="lt1"/>
                </a:solidFill>
                <a:latin typeface="Montserrat ExtraBold"/>
                <a:ea typeface="Montserrat ExtraBold"/>
                <a:cs typeface="Montserrat ExtraBold"/>
                <a:sym typeface="Montserrat ExtraBold"/>
              </a:rPr>
              <a:t>3</a:t>
            </a:r>
            <a:endParaRPr sz="3500" dirty="0">
              <a:solidFill>
                <a:schemeClr val="lt1"/>
              </a:solidFill>
              <a:latin typeface="Montserrat ExtraBold"/>
              <a:ea typeface="Montserrat ExtraBold"/>
              <a:cs typeface="Montserrat ExtraBold"/>
              <a:sym typeface="Montserrat ExtraBold"/>
            </a:endParaRPr>
          </a:p>
        </p:txBody>
      </p:sp>
      <p:cxnSp>
        <p:nvCxnSpPr>
          <p:cNvPr id="10" name="Google Shape;437;p43">
            <a:extLst>
              <a:ext uri="{FF2B5EF4-FFF2-40B4-BE49-F238E27FC236}">
                <a16:creationId xmlns:a16="http://schemas.microsoft.com/office/drawing/2014/main" id="{0DC52FD8-6EE8-2ED0-9669-77BDEAC93B8B}"/>
              </a:ext>
            </a:extLst>
          </p:cNvPr>
          <p:cNvCxnSpPr>
            <a:cxnSpLocks/>
            <a:stCxn id="9" idx="2"/>
          </p:cNvCxnSpPr>
          <p:nvPr/>
        </p:nvCxnSpPr>
        <p:spPr>
          <a:xfrm>
            <a:off x="1650232" y="3555810"/>
            <a:ext cx="786600" cy="0"/>
          </a:xfrm>
          <a:prstGeom prst="straightConnector1">
            <a:avLst/>
          </a:prstGeom>
          <a:noFill/>
          <a:ln w="19050" cap="flat" cmpd="sng">
            <a:solidFill>
              <a:schemeClr val="accent1"/>
            </a:solidFill>
            <a:prstDash val="solid"/>
            <a:round/>
            <a:headEnd type="none" w="med" len="med"/>
            <a:tailEnd type="none" w="med" len="med"/>
          </a:ln>
        </p:spPr>
      </p:cxnSp>
      <p:sp>
        <p:nvSpPr>
          <p:cNvPr id="15" name="CuadroTexto 14">
            <a:extLst>
              <a:ext uri="{FF2B5EF4-FFF2-40B4-BE49-F238E27FC236}">
                <a16:creationId xmlns:a16="http://schemas.microsoft.com/office/drawing/2014/main" id="{A5326304-600E-39D1-8145-BC18825258B4}"/>
              </a:ext>
            </a:extLst>
          </p:cNvPr>
          <p:cNvSpPr txBox="1"/>
          <p:nvPr/>
        </p:nvSpPr>
        <p:spPr>
          <a:xfrm>
            <a:off x="2589474" y="3932481"/>
            <a:ext cx="8900099" cy="954107"/>
          </a:xfrm>
          <a:prstGeom prst="rect">
            <a:avLst/>
          </a:prstGeom>
          <a:noFill/>
        </p:spPr>
        <p:txBody>
          <a:bodyPr wrap="square">
            <a:spAutoFit/>
          </a:bodyPr>
          <a:lstStyle/>
          <a:p>
            <a:r>
              <a:rPr lang="es-MX" dirty="0">
                <a:latin typeface="Times New Roman" panose="02020603050405020304" pitchFamily="18" charset="0"/>
                <a:cs typeface="Times New Roman" panose="02020603050405020304" pitchFamily="18" charset="0"/>
              </a:rPr>
              <a:t>[90</a:t>
            </a:r>
            <a:r>
              <a:rPr lang="es-MX" b="1" dirty="0">
                <a:latin typeface="Times New Roman" panose="02020603050405020304" pitchFamily="18" charset="0"/>
                <a:cs typeface="Times New Roman" panose="02020603050405020304" pitchFamily="18" charset="0"/>
              </a:rPr>
              <a:t>] Román Alvarado Rogger </a:t>
            </a:r>
            <a:r>
              <a:rPr lang="es-MX" b="1" dirty="0" err="1">
                <a:latin typeface="Times New Roman" panose="02020603050405020304" pitchFamily="18" charset="0"/>
                <a:cs typeface="Times New Roman" panose="02020603050405020304" pitchFamily="18" charset="0"/>
              </a:rPr>
              <a:t>Estalin</a:t>
            </a:r>
            <a:r>
              <a:rPr lang="es-MX" dirty="0">
                <a:latin typeface="Times New Roman" panose="02020603050405020304" pitchFamily="18" charset="0"/>
                <a:cs typeface="Times New Roman" panose="02020603050405020304" pitchFamily="18" charset="0"/>
              </a:rPr>
              <a:t>, “Sistema de monitoreo y control de irrigación usando Internet de las Cosas (</a:t>
            </a:r>
            <a:r>
              <a:rPr lang="es-MX" dirty="0" err="1">
                <a:latin typeface="Times New Roman" panose="02020603050405020304" pitchFamily="18" charset="0"/>
                <a:cs typeface="Times New Roman" panose="02020603050405020304" pitchFamily="18" charset="0"/>
              </a:rPr>
              <a:t>IoT</a:t>
            </a:r>
            <a:r>
              <a:rPr lang="es-MX" dirty="0">
                <a:latin typeface="Times New Roman" panose="02020603050405020304" pitchFamily="18" charset="0"/>
                <a:cs typeface="Times New Roman" panose="02020603050405020304" pitchFamily="18" charset="0"/>
              </a:rPr>
              <a:t>)”.</a:t>
            </a:r>
          </a:p>
          <a:p>
            <a:r>
              <a:rPr lang="es-EC" dirty="0">
                <a:latin typeface="Times New Roman" panose="02020603050405020304" pitchFamily="18" charset="0"/>
                <a:cs typeface="Times New Roman" panose="02020603050405020304" pitchFamily="18" charset="0"/>
              </a:rPr>
              <a:t>[92] </a:t>
            </a:r>
            <a:r>
              <a:rPr lang="es-EC" b="1" dirty="0">
                <a:latin typeface="Times New Roman" panose="02020603050405020304" pitchFamily="18" charset="0"/>
                <a:cs typeface="Times New Roman" panose="02020603050405020304" pitchFamily="18" charset="0"/>
              </a:rPr>
              <a:t>E. </a:t>
            </a:r>
            <a:r>
              <a:rPr lang="es-EC" b="1" dirty="0" err="1">
                <a:latin typeface="Times New Roman" panose="02020603050405020304" pitchFamily="18" charset="0"/>
                <a:cs typeface="Times New Roman" panose="02020603050405020304" pitchFamily="18" charset="0"/>
              </a:rPr>
              <a:t>Seethalakshmi</a:t>
            </a:r>
            <a:r>
              <a:rPr lang="es-EC" b="1" dirty="0">
                <a:latin typeface="Times New Roman" panose="02020603050405020304" pitchFamily="18" charset="0"/>
                <a:cs typeface="Times New Roman" panose="02020603050405020304" pitchFamily="18" charset="0"/>
              </a:rPr>
              <a:t>, M. </a:t>
            </a:r>
            <a:r>
              <a:rPr lang="es-EC" b="1" dirty="0" err="1">
                <a:latin typeface="Times New Roman" panose="02020603050405020304" pitchFamily="18" charset="0"/>
                <a:cs typeface="Times New Roman" panose="02020603050405020304" pitchFamily="18" charset="0"/>
              </a:rPr>
              <a:t>Shunmugam</a:t>
            </a:r>
            <a:r>
              <a:rPr lang="es-EC" b="1" dirty="0">
                <a:latin typeface="Times New Roman" panose="02020603050405020304" pitchFamily="18" charset="0"/>
                <a:cs typeface="Times New Roman" panose="02020603050405020304" pitchFamily="18" charset="0"/>
              </a:rPr>
              <a:t>, R. </a:t>
            </a:r>
            <a:r>
              <a:rPr lang="es-EC" b="1" dirty="0" err="1">
                <a:latin typeface="Times New Roman" panose="02020603050405020304" pitchFamily="18" charset="0"/>
                <a:cs typeface="Times New Roman" panose="02020603050405020304" pitchFamily="18" charset="0"/>
              </a:rPr>
              <a:t>Pavaiyarkarasi</a:t>
            </a:r>
            <a:r>
              <a:rPr lang="es-EC" b="1" dirty="0">
                <a:latin typeface="Times New Roman" panose="02020603050405020304" pitchFamily="18" charset="0"/>
                <a:cs typeface="Times New Roman" panose="02020603050405020304" pitchFamily="18" charset="0"/>
              </a:rPr>
              <a:t>, S. Joseph, and J. Edward </a:t>
            </a:r>
            <a:r>
              <a:rPr lang="es-EC" b="1" dirty="0" err="1">
                <a:latin typeface="Times New Roman" panose="02020603050405020304" pitchFamily="18" charset="0"/>
                <a:cs typeface="Times New Roman" panose="02020603050405020304" pitchFamily="18" charset="0"/>
              </a:rPr>
              <a:t>paulraj</a:t>
            </a:r>
            <a:r>
              <a:rPr lang="es-EC" dirty="0">
                <a:latin typeface="Times New Roman" panose="02020603050405020304" pitchFamily="18" charset="0"/>
                <a:cs typeface="Times New Roman" panose="02020603050405020304" pitchFamily="18" charset="0"/>
              </a:rPr>
              <a:t>, “</a:t>
            </a:r>
            <a:r>
              <a:rPr lang="es-EC" dirty="0" err="1">
                <a:latin typeface="Times New Roman" panose="02020603050405020304" pitchFamily="18" charset="0"/>
                <a:cs typeface="Times New Roman" panose="02020603050405020304" pitchFamily="18" charset="0"/>
              </a:rPr>
              <a:t>An</a:t>
            </a:r>
            <a:r>
              <a:rPr lang="es-EC" dirty="0">
                <a:latin typeface="Times New Roman" panose="02020603050405020304" pitchFamily="18" charset="0"/>
                <a:cs typeface="Times New Roman" panose="02020603050405020304" pitchFamily="18" charset="0"/>
              </a:rPr>
              <a:t> </a:t>
            </a:r>
            <a:r>
              <a:rPr lang="es-EC" dirty="0" err="1">
                <a:latin typeface="Times New Roman" panose="02020603050405020304" pitchFamily="18" charset="0"/>
                <a:cs typeface="Times New Roman" panose="02020603050405020304" pitchFamily="18" charset="0"/>
              </a:rPr>
              <a:t>automated</a:t>
            </a:r>
            <a:r>
              <a:rPr lang="es-EC" dirty="0">
                <a:latin typeface="Times New Roman" panose="02020603050405020304" pitchFamily="18" charset="0"/>
                <a:cs typeface="Times New Roman" panose="02020603050405020304" pitchFamily="18" charset="0"/>
              </a:rPr>
              <a:t> </a:t>
            </a:r>
            <a:r>
              <a:rPr lang="es-EC" dirty="0" err="1">
                <a:latin typeface="Times New Roman" panose="02020603050405020304" pitchFamily="18" charset="0"/>
                <a:cs typeface="Times New Roman" panose="02020603050405020304" pitchFamily="18" charset="0"/>
              </a:rPr>
              <a:t>irrigation</a:t>
            </a:r>
            <a:r>
              <a:rPr lang="es-EC" dirty="0">
                <a:latin typeface="Times New Roman" panose="02020603050405020304" pitchFamily="18" charset="0"/>
                <a:cs typeface="Times New Roman" panose="02020603050405020304" pitchFamily="18" charset="0"/>
              </a:rPr>
              <a:t> </a:t>
            </a:r>
            <a:r>
              <a:rPr lang="es-EC" dirty="0" err="1">
                <a:latin typeface="Times New Roman" panose="02020603050405020304" pitchFamily="18" charset="0"/>
                <a:cs typeface="Times New Roman" panose="02020603050405020304" pitchFamily="18" charset="0"/>
              </a:rPr>
              <a:t>system</a:t>
            </a:r>
            <a:r>
              <a:rPr lang="es-EC" dirty="0">
                <a:latin typeface="Times New Roman" panose="02020603050405020304" pitchFamily="18" charset="0"/>
                <a:cs typeface="Times New Roman" panose="02020603050405020304" pitchFamily="18" charset="0"/>
              </a:rPr>
              <a:t> </a:t>
            </a:r>
            <a:r>
              <a:rPr lang="es-EC" dirty="0" err="1">
                <a:latin typeface="Times New Roman" panose="02020603050405020304" pitchFamily="18" charset="0"/>
                <a:cs typeface="Times New Roman" panose="02020603050405020304" pitchFamily="18" charset="0"/>
              </a:rPr>
              <a:t>for</a:t>
            </a:r>
            <a:r>
              <a:rPr lang="es-EC" dirty="0">
                <a:latin typeface="Times New Roman" panose="02020603050405020304" pitchFamily="18" charset="0"/>
                <a:cs typeface="Times New Roman" panose="02020603050405020304" pitchFamily="18" charset="0"/>
              </a:rPr>
              <a:t> </a:t>
            </a:r>
            <a:r>
              <a:rPr lang="es-EC" dirty="0" err="1">
                <a:latin typeface="Times New Roman" panose="02020603050405020304" pitchFamily="18" charset="0"/>
                <a:cs typeface="Times New Roman" panose="02020603050405020304" pitchFamily="18" charset="0"/>
              </a:rPr>
              <a:t>optimized</a:t>
            </a:r>
            <a:r>
              <a:rPr lang="es-EC" dirty="0">
                <a:latin typeface="Times New Roman" panose="02020603050405020304" pitchFamily="18" charset="0"/>
                <a:cs typeface="Times New Roman" panose="02020603050405020304" pitchFamily="18" charset="0"/>
              </a:rPr>
              <a:t> </a:t>
            </a:r>
            <a:r>
              <a:rPr lang="es-EC" dirty="0" err="1">
                <a:latin typeface="Times New Roman" panose="02020603050405020304" pitchFamily="18" charset="0"/>
                <a:cs typeface="Times New Roman" panose="02020603050405020304" pitchFamily="18" charset="0"/>
              </a:rPr>
              <a:t>greenhouse</a:t>
            </a:r>
            <a:r>
              <a:rPr lang="es-EC" dirty="0">
                <a:latin typeface="Times New Roman" panose="02020603050405020304" pitchFamily="18" charset="0"/>
                <a:cs typeface="Times New Roman" panose="02020603050405020304" pitchFamily="18" charset="0"/>
              </a:rPr>
              <a:t> </a:t>
            </a:r>
            <a:r>
              <a:rPr lang="es-EC" dirty="0" err="1">
                <a:latin typeface="Times New Roman" panose="02020603050405020304" pitchFamily="18" charset="0"/>
                <a:cs typeface="Times New Roman" panose="02020603050405020304" pitchFamily="18" charset="0"/>
              </a:rPr>
              <a:t>using</a:t>
            </a:r>
            <a:r>
              <a:rPr lang="es-EC" dirty="0">
                <a:latin typeface="Times New Roman" panose="02020603050405020304" pitchFamily="18" charset="0"/>
                <a:cs typeface="Times New Roman" panose="02020603050405020304" pitchFamily="18" charset="0"/>
              </a:rPr>
              <a:t> </a:t>
            </a:r>
            <a:r>
              <a:rPr lang="es-EC" dirty="0" err="1">
                <a:latin typeface="Times New Roman" panose="02020603050405020304" pitchFamily="18" charset="0"/>
                <a:cs typeface="Times New Roman" panose="02020603050405020304" pitchFamily="18" charset="0"/>
              </a:rPr>
              <a:t>IoT</a:t>
            </a:r>
            <a:endParaRPr lang="es-EC"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02443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30" descr="A close up of a logo&#10;&#10;Description automatically generated"/>
          <p:cNvPicPr preferRelativeResize="0"/>
          <p:nvPr/>
        </p:nvPicPr>
        <p:blipFill rotWithShape="1">
          <a:blip r:embed="rId3">
            <a:alphaModFix/>
          </a:blip>
          <a:srcRect/>
          <a:stretch/>
        </p:blipFill>
        <p:spPr>
          <a:xfrm>
            <a:off x="720" y="720"/>
            <a:ext cx="12190680" cy="6856560"/>
          </a:xfrm>
          <a:prstGeom prst="rect">
            <a:avLst/>
          </a:prstGeom>
          <a:noFill/>
          <a:ln>
            <a:noFill/>
          </a:ln>
        </p:spPr>
      </p:pic>
      <p:sp>
        <p:nvSpPr>
          <p:cNvPr id="132" name="Google Shape;132;p30"/>
          <p:cNvSpPr/>
          <p:nvPr/>
        </p:nvSpPr>
        <p:spPr>
          <a:xfrm>
            <a:off x="8610480" y="6356520"/>
            <a:ext cx="2741760" cy="363600"/>
          </a:xfrm>
          <a:prstGeom prst="rect">
            <a:avLst/>
          </a:prstGeom>
          <a:noFill/>
          <a:ln>
            <a:noFill/>
          </a:ln>
        </p:spPr>
        <p:txBody>
          <a:bodyPr spcFirstLastPara="1" wrap="square" lIns="90000" tIns="45000" rIns="90000" bIns="45000" anchor="ctr" anchorCtr="0">
            <a:noAutofit/>
          </a:bodyPr>
          <a:lstStyle/>
          <a:p>
            <a:pPr marL="0" marR="0" lvl="0" indent="0" algn="r" rtl="0">
              <a:lnSpc>
                <a:spcPct val="100000"/>
              </a:lnSpc>
              <a:spcBef>
                <a:spcPts val="0"/>
              </a:spcBef>
              <a:spcAft>
                <a:spcPts val="0"/>
              </a:spcAft>
              <a:buNone/>
            </a:pPr>
            <a:fld id="{00000000-1234-1234-1234-123412341234}" type="slidenum">
              <a:rPr lang="es-EC" sz="1200" b="0" i="0" u="none" strike="noStrike" cap="none">
                <a:solidFill>
                  <a:srgbClr val="8B8B8B"/>
                </a:solidFill>
                <a:latin typeface="Calibri"/>
                <a:ea typeface="Calibri"/>
                <a:cs typeface="Calibri"/>
                <a:sym typeface="Calibri"/>
              </a:rPr>
              <a:t>48</a:t>
            </a:fld>
            <a:endParaRPr sz="1200" b="0" i="0" u="none" strike="noStrike" cap="none">
              <a:latin typeface="Arial"/>
              <a:ea typeface="Arial"/>
              <a:cs typeface="Arial"/>
              <a:sym typeface="Arial"/>
            </a:endParaRPr>
          </a:p>
        </p:txBody>
      </p:sp>
      <p:sp>
        <p:nvSpPr>
          <p:cNvPr id="133" name="Google Shape;133;p30"/>
          <p:cNvSpPr/>
          <p:nvPr/>
        </p:nvSpPr>
        <p:spPr>
          <a:xfrm>
            <a:off x="1855800" y="1009080"/>
            <a:ext cx="8613360" cy="689400"/>
          </a:xfrm>
          <a:prstGeom prst="rect">
            <a:avLst/>
          </a:prstGeom>
          <a:noFill/>
          <a:ln>
            <a:noFill/>
          </a:ln>
        </p:spPr>
        <p:txBody>
          <a:bodyPr spcFirstLastPara="1" wrap="square" lIns="90000" tIns="45000" rIns="90000" bIns="45000" anchor="t" anchorCtr="0">
            <a:noAutofit/>
          </a:bodyPr>
          <a:lstStyle/>
          <a:p>
            <a:pPr marL="0" marR="0" lvl="0" indent="0" algn="l" rtl="0">
              <a:lnSpc>
                <a:spcPct val="90000"/>
              </a:lnSpc>
              <a:spcBef>
                <a:spcPts val="0"/>
              </a:spcBef>
              <a:spcAft>
                <a:spcPts val="0"/>
              </a:spcAft>
              <a:buNone/>
            </a:pPr>
            <a:r>
              <a:rPr lang="es-EC" sz="4400" b="1" i="0" u="none" strike="noStrike" cap="none" dirty="0">
                <a:solidFill>
                  <a:srgbClr val="000000"/>
                </a:solidFill>
                <a:latin typeface="Times New Roman"/>
                <a:ea typeface="Times New Roman"/>
                <a:cs typeface="Times New Roman"/>
                <a:sym typeface="Times New Roman"/>
              </a:rPr>
              <a:t>Conclusiones</a:t>
            </a:r>
            <a:endParaRPr sz="4400" b="0" i="0" u="none" strike="noStrike" cap="none" dirty="0">
              <a:latin typeface="Arial"/>
              <a:ea typeface="Arial"/>
              <a:cs typeface="Arial"/>
              <a:sym typeface="Arial"/>
            </a:endParaRPr>
          </a:p>
        </p:txBody>
      </p:sp>
      <p:sp>
        <p:nvSpPr>
          <p:cNvPr id="2" name="Google Shape;730;p41">
            <a:extLst>
              <a:ext uri="{FF2B5EF4-FFF2-40B4-BE49-F238E27FC236}">
                <a16:creationId xmlns:a16="http://schemas.microsoft.com/office/drawing/2014/main" id="{53F3524D-00B8-5E9E-9F4E-97136BAC24A1}"/>
              </a:ext>
            </a:extLst>
          </p:cNvPr>
          <p:cNvSpPr txBox="1">
            <a:spLocks/>
          </p:cNvSpPr>
          <p:nvPr/>
        </p:nvSpPr>
        <p:spPr>
          <a:xfrm>
            <a:off x="2382581" y="1698480"/>
            <a:ext cx="8716440" cy="131725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285750" indent="-285750" algn="just">
              <a:buClr>
                <a:schemeClr val="dk1"/>
              </a:buClr>
              <a:buSzPts val="1100"/>
            </a:pPr>
            <a:r>
              <a:rPr lang="es-MX" sz="1600" dirty="0">
                <a:solidFill>
                  <a:srgbClr val="1E1D21"/>
                </a:solidFill>
                <a:latin typeface="Times New Roman" panose="02020603050405020304" pitchFamily="18" charset="0"/>
                <a:ea typeface="Roboto"/>
                <a:cs typeface="Times New Roman" panose="02020603050405020304" pitchFamily="18" charset="0"/>
                <a:sym typeface="Roboto"/>
              </a:rPr>
              <a:t>El desarrollo del RSL permitió obtener información relevante sobre las arquitecturas, protocolos, herramientas y problemas que se suscitan en el desarrollo de sistemas de irrigación con </a:t>
            </a:r>
            <a:r>
              <a:rPr lang="es-MX" sz="1600" dirty="0" err="1">
                <a:solidFill>
                  <a:srgbClr val="1E1D21"/>
                </a:solidFill>
                <a:latin typeface="Times New Roman" panose="02020603050405020304" pitchFamily="18" charset="0"/>
                <a:ea typeface="Roboto"/>
                <a:cs typeface="Times New Roman" panose="02020603050405020304" pitchFamily="18" charset="0"/>
                <a:sym typeface="Roboto"/>
              </a:rPr>
              <a:t>IoT</a:t>
            </a:r>
            <a:r>
              <a:rPr lang="es-MX" sz="1600" dirty="0">
                <a:solidFill>
                  <a:srgbClr val="1E1D21"/>
                </a:solidFill>
                <a:latin typeface="Times New Roman" panose="02020603050405020304" pitchFamily="18" charset="0"/>
                <a:ea typeface="Roboto"/>
                <a:cs typeface="Times New Roman" panose="02020603050405020304" pitchFamily="18" charset="0"/>
                <a:sym typeface="Roboto"/>
              </a:rPr>
              <a:t>, además que permitió conocer los factores que se puede tomar en consideración para la automatización de riego.</a:t>
            </a:r>
          </a:p>
        </p:txBody>
      </p:sp>
      <p:sp>
        <p:nvSpPr>
          <p:cNvPr id="4" name="Google Shape;732;p41">
            <a:extLst>
              <a:ext uri="{FF2B5EF4-FFF2-40B4-BE49-F238E27FC236}">
                <a16:creationId xmlns:a16="http://schemas.microsoft.com/office/drawing/2014/main" id="{3FA0531F-8680-1631-114A-8CC79A8ED558}"/>
              </a:ext>
            </a:extLst>
          </p:cNvPr>
          <p:cNvSpPr txBox="1">
            <a:spLocks/>
          </p:cNvSpPr>
          <p:nvPr/>
        </p:nvSpPr>
        <p:spPr>
          <a:xfrm>
            <a:off x="2382581" y="2890450"/>
            <a:ext cx="8716440" cy="131725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285750" indent="-285750" algn="just">
              <a:buClr>
                <a:schemeClr val="dk1"/>
              </a:buClr>
              <a:buSzPts val="1100"/>
            </a:pPr>
            <a:r>
              <a:rPr lang="es-MX" sz="1600" dirty="0">
                <a:solidFill>
                  <a:srgbClr val="1E1D21"/>
                </a:solidFill>
                <a:latin typeface="Times New Roman" panose="02020603050405020304" pitchFamily="18" charset="0"/>
                <a:ea typeface="Roboto"/>
                <a:cs typeface="Times New Roman" panose="02020603050405020304" pitchFamily="18" charset="0"/>
                <a:sym typeface="Roboto"/>
              </a:rPr>
              <a:t>El protocolo MQTT permitió realizar la comunicación entre el hardware y software del sistema de irrigación con </a:t>
            </a:r>
            <a:r>
              <a:rPr lang="es-MX" sz="1600" dirty="0" err="1">
                <a:solidFill>
                  <a:srgbClr val="1E1D21"/>
                </a:solidFill>
                <a:latin typeface="Times New Roman" panose="02020603050405020304" pitchFamily="18" charset="0"/>
                <a:ea typeface="Roboto"/>
                <a:cs typeface="Times New Roman" panose="02020603050405020304" pitchFamily="18" charset="0"/>
                <a:sym typeface="Roboto"/>
              </a:rPr>
              <a:t>IoT</a:t>
            </a:r>
            <a:r>
              <a:rPr lang="es-MX" sz="1600" dirty="0">
                <a:solidFill>
                  <a:srgbClr val="1E1D21"/>
                </a:solidFill>
                <a:latin typeface="Times New Roman" panose="02020603050405020304" pitchFamily="18" charset="0"/>
                <a:ea typeface="Roboto"/>
                <a:cs typeface="Times New Roman" panose="02020603050405020304" pitchFamily="18" charset="0"/>
                <a:sym typeface="Roboto"/>
              </a:rPr>
              <a:t>, permitiendo crear un servidor privado que permite el paso de paquetes enviados desde el publicador al suscriptor, además que permitió la comunicación simultanea entre varios dispositivos.</a:t>
            </a:r>
          </a:p>
        </p:txBody>
      </p:sp>
      <p:sp>
        <p:nvSpPr>
          <p:cNvPr id="6" name="Google Shape;734;p41">
            <a:extLst>
              <a:ext uri="{FF2B5EF4-FFF2-40B4-BE49-F238E27FC236}">
                <a16:creationId xmlns:a16="http://schemas.microsoft.com/office/drawing/2014/main" id="{9130286B-3FCB-1DB0-E548-F8174C1DA194}"/>
              </a:ext>
            </a:extLst>
          </p:cNvPr>
          <p:cNvSpPr txBox="1">
            <a:spLocks/>
          </p:cNvSpPr>
          <p:nvPr/>
        </p:nvSpPr>
        <p:spPr>
          <a:xfrm>
            <a:off x="2382581" y="4207703"/>
            <a:ext cx="8716440" cy="1187987"/>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285750" indent="-285750" algn="just">
              <a:spcAft>
                <a:spcPts val="1200"/>
              </a:spcAft>
              <a:buClr>
                <a:schemeClr val="dk1"/>
              </a:buClr>
              <a:buSzPts val="1100"/>
            </a:pPr>
            <a:r>
              <a:rPr lang="es-MX" sz="1600" dirty="0">
                <a:solidFill>
                  <a:srgbClr val="1E1D21"/>
                </a:solidFill>
                <a:latin typeface="Times New Roman" panose="02020603050405020304" pitchFamily="18" charset="0"/>
                <a:ea typeface="Roboto"/>
                <a:cs typeface="Times New Roman" panose="02020603050405020304" pitchFamily="18" charset="0"/>
                <a:sym typeface="Roboto"/>
              </a:rPr>
              <a:t>La arquitectura de tres capas se utilizó en el desarrollo del proyecto ya que permitió definir las tecnologías y protocolos para la comunicación del sistema, además agilizo la construcción de prototipo, gracias a su estructura bien definida.</a:t>
            </a:r>
          </a:p>
        </p:txBody>
      </p:sp>
      <p:sp>
        <p:nvSpPr>
          <p:cNvPr id="8" name="Google Shape;734;p41">
            <a:extLst>
              <a:ext uri="{FF2B5EF4-FFF2-40B4-BE49-F238E27FC236}">
                <a16:creationId xmlns:a16="http://schemas.microsoft.com/office/drawing/2014/main" id="{5349798E-CA56-C727-4685-D311ED54C0C9}"/>
              </a:ext>
            </a:extLst>
          </p:cNvPr>
          <p:cNvSpPr txBox="1">
            <a:spLocks/>
          </p:cNvSpPr>
          <p:nvPr/>
        </p:nvSpPr>
        <p:spPr>
          <a:xfrm>
            <a:off x="2382581" y="5249337"/>
            <a:ext cx="8716440" cy="175429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285750" indent="-285750" algn="just">
              <a:spcAft>
                <a:spcPts val="1200"/>
              </a:spcAft>
              <a:buClr>
                <a:schemeClr val="dk1"/>
              </a:buClr>
              <a:buSzPts val="1100"/>
            </a:pPr>
            <a:r>
              <a:rPr lang="es-MX" sz="1600" dirty="0">
                <a:solidFill>
                  <a:srgbClr val="1E1D21"/>
                </a:solidFill>
                <a:latin typeface="Times New Roman" panose="02020603050405020304" pitchFamily="18" charset="0"/>
                <a:ea typeface="Roboto"/>
                <a:cs typeface="Times New Roman" panose="02020603050405020304" pitchFamily="18" charset="0"/>
                <a:sym typeface="Roboto"/>
              </a:rPr>
              <a:t>La metodología ágil XP para el desarrollo de software permitió llevar el desarrollo de la solución informática de forma ordenada, iniciando desde su fase de planificación que permitió recolectar los requisitos tanto funcionales y no funcionales; y finalizando con las pruebas del sistema, que ayudo a corroborar que la solución informática cumple con los parámetros y especificaciones de los expertos de riego.</a:t>
            </a:r>
          </a:p>
        </p:txBody>
      </p:sp>
    </p:spTree>
    <p:extLst>
      <p:ext uri="{BB962C8B-B14F-4D97-AF65-F5344CB8AC3E}">
        <p14:creationId xmlns:p14="http://schemas.microsoft.com/office/powerpoint/2010/main" val="21312539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30" descr="A close up of a logo&#10;&#10;Description automatically generated"/>
          <p:cNvPicPr preferRelativeResize="0"/>
          <p:nvPr/>
        </p:nvPicPr>
        <p:blipFill rotWithShape="1">
          <a:blip r:embed="rId3">
            <a:alphaModFix/>
          </a:blip>
          <a:srcRect/>
          <a:stretch/>
        </p:blipFill>
        <p:spPr>
          <a:xfrm>
            <a:off x="720" y="720"/>
            <a:ext cx="12190680" cy="6856560"/>
          </a:xfrm>
          <a:prstGeom prst="rect">
            <a:avLst/>
          </a:prstGeom>
          <a:noFill/>
          <a:ln>
            <a:noFill/>
          </a:ln>
        </p:spPr>
      </p:pic>
      <p:sp>
        <p:nvSpPr>
          <p:cNvPr id="132" name="Google Shape;132;p30"/>
          <p:cNvSpPr/>
          <p:nvPr/>
        </p:nvSpPr>
        <p:spPr>
          <a:xfrm>
            <a:off x="8610480" y="6356520"/>
            <a:ext cx="2741760" cy="363600"/>
          </a:xfrm>
          <a:prstGeom prst="rect">
            <a:avLst/>
          </a:prstGeom>
          <a:noFill/>
          <a:ln>
            <a:noFill/>
          </a:ln>
        </p:spPr>
        <p:txBody>
          <a:bodyPr spcFirstLastPara="1" wrap="square" lIns="90000" tIns="45000" rIns="90000" bIns="45000" anchor="ctr" anchorCtr="0">
            <a:noAutofit/>
          </a:bodyPr>
          <a:lstStyle/>
          <a:p>
            <a:pPr marL="0" marR="0" lvl="0" indent="0" algn="r" rtl="0">
              <a:lnSpc>
                <a:spcPct val="100000"/>
              </a:lnSpc>
              <a:spcBef>
                <a:spcPts val="0"/>
              </a:spcBef>
              <a:spcAft>
                <a:spcPts val="0"/>
              </a:spcAft>
              <a:buNone/>
            </a:pPr>
            <a:fld id="{00000000-1234-1234-1234-123412341234}" type="slidenum">
              <a:rPr lang="es-EC" sz="1200" b="0" i="0" u="none" strike="noStrike" cap="none">
                <a:solidFill>
                  <a:srgbClr val="8B8B8B"/>
                </a:solidFill>
                <a:latin typeface="Calibri"/>
                <a:ea typeface="Calibri"/>
                <a:cs typeface="Calibri"/>
                <a:sym typeface="Calibri"/>
              </a:rPr>
              <a:t>49</a:t>
            </a:fld>
            <a:endParaRPr sz="1200" b="0" i="0" u="none" strike="noStrike" cap="none">
              <a:latin typeface="Arial"/>
              <a:ea typeface="Arial"/>
              <a:cs typeface="Arial"/>
              <a:sym typeface="Arial"/>
            </a:endParaRPr>
          </a:p>
        </p:txBody>
      </p:sp>
      <p:sp>
        <p:nvSpPr>
          <p:cNvPr id="133" name="Google Shape;133;p30"/>
          <p:cNvSpPr/>
          <p:nvPr/>
        </p:nvSpPr>
        <p:spPr>
          <a:xfrm>
            <a:off x="1855800" y="1009080"/>
            <a:ext cx="8613360" cy="689400"/>
          </a:xfrm>
          <a:prstGeom prst="rect">
            <a:avLst/>
          </a:prstGeom>
          <a:noFill/>
          <a:ln>
            <a:noFill/>
          </a:ln>
        </p:spPr>
        <p:txBody>
          <a:bodyPr spcFirstLastPara="1" wrap="square" lIns="90000" tIns="45000" rIns="90000" bIns="45000" anchor="t" anchorCtr="0">
            <a:noAutofit/>
          </a:bodyPr>
          <a:lstStyle/>
          <a:p>
            <a:pPr marL="0" marR="0" lvl="0" indent="0" algn="l" rtl="0">
              <a:lnSpc>
                <a:spcPct val="90000"/>
              </a:lnSpc>
              <a:spcBef>
                <a:spcPts val="0"/>
              </a:spcBef>
              <a:spcAft>
                <a:spcPts val="0"/>
              </a:spcAft>
              <a:buNone/>
            </a:pPr>
            <a:r>
              <a:rPr lang="es-EC" sz="4400" b="1" i="0" u="none" strike="noStrike" cap="none" dirty="0">
                <a:solidFill>
                  <a:srgbClr val="000000"/>
                </a:solidFill>
                <a:latin typeface="Times New Roman"/>
                <a:ea typeface="Times New Roman"/>
                <a:cs typeface="Times New Roman"/>
                <a:sym typeface="Times New Roman"/>
              </a:rPr>
              <a:t>Conclusiones</a:t>
            </a:r>
            <a:endParaRPr sz="4400" b="0" i="0" u="none" strike="noStrike" cap="none" dirty="0">
              <a:latin typeface="Arial"/>
              <a:ea typeface="Arial"/>
              <a:cs typeface="Arial"/>
              <a:sym typeface="Arial"/>
            </a:endParaRPr>
          </a:p>
        </p:txBody>
      </p:sp>
      <p:sp>
        <p:nvSpPr>
          <p:cNvPr id="2" name="Google Shape;730;p41">
            <a:extLst>
              <a:ext uri="{FF2B5EF4-FFF2-40B4-BE49-F238E27FC236}">
                <a16:creationId xmlns:a16="http://schemas.microsoft.com/office/drawing/2014/main" id="{7819E495-B42F-AEF9-22F6-0DA6E52950BA}"/>
              </a:ext>
            </a:extLst>
          </p:cNvPr>
          <p:cNvSpPr txBox="1">
            <a:spLocks/>
          </p:cNvSpPr>
          <p:nvPr/>
        </p:nvSpPr>
        <p:spPr>
          <a:xfrm>
            <a:off x="1855799" y="2245473"/>
            <a:ext cx="8779375" cy="273302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285750" indent="-285750" algn="just">
              <a:buClr>
                <a:schemeClr val="dk1"/>
              </a:buClr>
              <a:buSzPts val="1100"/>
            </a:pPr>
            <a:r>
              <a:rPr lang="es-MX" sz="1600" dirty="0">
                <a:solidFill>
                  <a:srgbClr val="1E1D21"/>
                </a:solidFill>
                <a:latin typeface="Times New Roman" panose="02020603050405020304" pitchFamily="18" charset="0"/>
                <a:ea typeface="Roboto"/>
                <a:cs typeface="Times New Roman" panose="02020603050405020304" pitchFamily="18" charset="0"/>
                <a:sym typeface="Roboto"/>
              </a:rPr>
              <a:t>Los sensores higrómetros son sensibles al cambio de humedad, pero envían datos variables de la humedad ya que estos toman en cuenta las sales que contiene el suelo como parte de la humedad. Por lo cual es necesario realizar la calibración, y así tener mayor precisión con los datos obtenidos.</a:t>
            </a:r>
          </a:p>
          <a:p>
            <a:pPr marL="0" indent="0" algn="just">
              <a:buClr>
                <a:schemeClr val="dk1"/>
              </a:buClr>
              <a:buSzPts val="1100"/>
              <a:buNone/>
            </a:pPr>
            <a:endParaRPr lang="es-MX" sz="1600" dirty="0">
              <a:solidFill>
                <a:srgbClr val="1E1D21"/>
              </a:solidFill>
              <a:latin typeface="Times New Roman" panose="02020603050405020304" pitchFamily="18" charset="0"/>
              <a:ea typeface="Roboto"/>
              <a:cs typeface="Times New Roman" panose="02020603050405020304" pitchFamily="18" charset="0"/>
              <a:sym typeface="Roboto"/>
            </a:endParaRPr>
          </a:p>
          <a:p>
            <a:pPr marL="285750" indent="-285750" algn="just">
              <a:buClr>
                <a:schemeClr val="dk1"/>
              </a:buClr>
              <a:buSzPts val="1100"/>
            </a:pPr>
            <a:r>
              <a:rPr lang="es-MX" sz="1600" dirty="0">
                <a:solidFill>
                  <a:srgbClr val="1E1D21"/>
                </a:solidFill>
                <a:latin typeface="Times New Roman" panose="02020603050405020304" pitchFamily="18" charset="0"/>
                <a:ea typeface="Roboto"/>
                <a:cs typeface="Times New Roman" panose="02020603050405020304" pitchFamily="18" charset="0"/>
                <a:sym typeface="Roboto"/>
              </a:rPr>
              <a:t>El desarrollo del módulo de control para prototipo permitió administrar, el control de riego en base a los datos de humedad de suelo enviados por los sensores, además que permitió visualizar la humedad del suelo y el caudal en tiempo real. Lo que cumple con los requerimientos especificados por los </a:t>
            </a:r>
            <a:r>
              <a:rPr lang="es-MX" sz="1600" dirty="0" err="1">
                <a:solidFill>
                  <a:srgbClr val="1E1D21"/>
                </a:solidFill>
                <a:latin typeface="Times New Roman" panose="02020603050405020304" pitchFamily="18" charset="0"/>
                <a:ea typeface="Roboto"/>
                <a:cs typeface="Times New Roman" panose="02020603050405020304" pitchFamily="18" charset="0"/>
                <a:sym typeface="Roboto"/>
              </a:rPr>
              <a:t>stakeholders</a:t>
            </a:r>
            <a:r>
              <a:rPr lang="es-MX" sz="1600" dirty="0">
                <a:solidFill>
                  <a:srgbClr val="1E1D21"/>
                </a:solidFill>
                <a:latin typeface="Times New Roman" panose="02020603050405020304" pitchFamily="18" charset="0"/>
                <a:ea typeface="Roboto"/>
                <a:cs typeface="Times New Roman" panose="02020603050405020304" pitchFamily="18" charset="0"/>
                <a:sym typeface="Roboto"/>
              </a:rPr>
              <a:t>.</a:t>
            </a:r>
          </a:p>
          <a:p>
            <a:pPr marL="0" indent="0" algn="just">
              <a:buClr>
                <a:schemeClr val="dk1"/>
              </a:buClr>
              <a:buSzPts val="1100"/>
              <a:buNone/>
            </a:pPr>
            <a:endParaRPr lang="es-MX" sz="1600" dirty="0">
              <a:solidFill>
                <a:srgbClr val="1E1D21"/>
              </a:solidFill>
              <a:latin typeface="Times New Roman" panose="02020603050405020304" pitchFamily="18" charset="0"/>
              <a:ea typeface="Roboto"/>
              <a:cs typeface="Times New Roman" panose="02020603050405020304" pitchFamily="18" charset="0"/>
              <a:sym typeface="Roboto"/>
            </a:endParaRPr>
          </a:p>
        </p:txBody>
      </p:sp>
    </p:spTree>
    <p:extLst>
      <p:ext uri="{BB962C8B-B14F-4D97-AF65-F5344CB8AC3E}">
        <p14:creationId xmlns:p14="http://schemas.microsoft.com/office/powerpoint/2010/main" val="1843342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30" descr="A close up of a logo&#10;&#10;Description automatically generated"/>
          <p:cNvPicPr preferRelativeResize="0"/>
          <p:nvPr/>
        </p:nvPicPr>
        <p:blipFill rotWithShape="1">
          <a:blip r:embed="rId3">
            <a:alphaModFix/>
          </a:blip>
          <a:srcRect/>
          <a:stretch/>
        </p:blipFill>
        <p:spPr>
          <a:xfrm>
            <a:off x="720" y="720"/>
            <a:ext cx="12190680" cy="6856560"/>
          </a:xfrm>
          <a:prstGeom prst="rect">
            <a:avLst/>
          </a:prstGeom>
          <a:noFill/>
          <a:ln>
            <a:noFill/>
          </a:ln>
        </p:spPr>
      </p:pic>
      <p:sp>
        <p:nvSpPr>
          <p:cNvPr id="132" name="Google Shape;132;p30"/>
          <p:cNvSpPr/>
          <p:nvPr/>
        </p:nvSpPr>
        <p:spPr>
          <a:xfrm>
            <a:off x="8610480" y="6356520"/>
            <a:ext cx="2741760" cy="363600"/>
          </a:xfrm>
          <a:prstGeom prst="rect">
            <a:avLst/>
          </a:prstGeom>
          <a:noFill/>
          <a:ln>
            <a:noFill/>
          </a:ln>
        </p:spPr>
        <p:txBody>
          <a:bodyPr spcFirstLastPara="1" wrap="square" lIns="90000" tIns="45000" rIns="90000" bIns="45000" anchor="ctr" anchorCtr="0">
            <a:noAutofit/>
          </a:bodyPr>
          <a:lstStyle/>
          <a:p>
            <a:pPr marL="0" marR="0" lvl="0" indent="0" algn="r" rtl="0">
              <a:lnSpc>
                <a:spcPct val="100000"/>
              </a:lnSpc>
              <a:spcBef>
                <a:spcPts val="0"/>
              </a:spcBef>
              <a:spcAft>
                <a:spcPts val="0"/>
              </a:spcAft>
              <a:buNone/>
            </a:pPr>
            <a:fld id="{00000000-1234-1234-1234-123412341234}" type="slidenum">
              <a:rPr lang="es-EC" sz="1200" b="0" i="0" u="none" strike="noStrike" cap="none">
                <a:solidFill>
                  <a:srgbClr val="8B8B8B"/>
                </a:solidFill>
                <a:latin typeface="Calibri"/>
                <a:ea typeface="Calibri"/>
                <a:cs typeface="Calibri"/>
                <a:sym typeface="Calibri"/>
              </a:rPr>
              <a:t>5</a:t>
            </a:fld>
            <a:endParaRPr sz="1200" b="0" i="0" u="none" strike="noStrike" cap="none">
              <a:latin typeface="Arial"/>
              <a:ea typeface="Arial"/>
              <a:cs typeface="Arial"/>
              <a:sym typeface="Arial"/>
            </a:endParaRPr>
          </a:p>
        </p:txBody>
      </p:sp>
      <p:sp>
        <p:nvSpPr>
          <p:cNvPr id="133" name="Google Shape;133;p30"/>
          <p:cNvSpPr/>
          <p:nvPr/>
        </p:nvSpPr>
        <p:spPr>
          <a:xfrm>
            <a:off x="1855800" y="1009080"/>
            <a:ext cx="8613360" cy="689400"/>
          </a:xfrm>
          <a:prstGeom prst="rect">
            <a:avLst/>
          </a:prstGeom>
          <a:noFill/>
          <a:ln>
            <a:noFill/>
          </a:ln>
        </p:spPr>
        <p:txBody>
          <a:bodyPr spcFirstLastPara="1" wrap="square" lIns="90000" tIns="45000" rIns="90000" bIns="45000" anchor="t" anchorCtr="0">
            <a:noAutofit/>
          </a:bodyPr>
          <a:lstStyle/>
          <a:p>
            <a:pPr marL="0" marR="0" lvl="0" indent="0" algn="l" rtl="0">
              <a:lnSpc>
                <a:spcPct val="90000"/>
              </a:lnSpc>
              <a:spcBef>
                <a:spcPts val="0"/>
              </a:spcBef>
              <a:spcAft>
                <a:spcPts val="0"/>
              </a:spcAft>
              <a:buNone/>
            </a:pPr>
            <a:r>
              <a:rPr lang="es-MX" sz="4400" b="1" dirty="0">
                <a:latin typeface="Times New Roman"/>
                <a:cs typeface="Times New Roman"/>
                <a:sym typeface="Times New Roman"/>
              </a:rPr>
              <a:t>1. Introducción</a:t>
            </a:r>
            <a:endParaRPr sz="4400" b="0" i="0" u="none" strike="noStrike" cap="none" dirty="0">
              <a:latin typeface="Arial"/>
              <a:ea typeface="Arial"/>
              <a:cs typeface="Arial"/>
              <a:sym typeface="Arial"/>
            </a:endParaRPr>
          </a:p>
        </p:txBody>
      </p:sp>
      <p:pic>
        <p:nvPicPr>
          <p:cNvPr id="1026" name="Picture 2" descr="Taller práctico y tecnología by: Juan L. Ruano : Práctica de IoT ...">
            <a:extLst>
              <a:ext uri="{FF2B5EF4-FFF2-40B4-BE49-F238E27FC236}">
                <a16:creationId xmlns:a16="http://schemas.microsoft.com/office/drawing/2014/main" id="{BFE7BA35-7B7E-DE35-B447-16124F096D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8024" y="1855182"/>
            <a:ext cx="3355888" cy="25169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istema De Irrigación Moderno Foto de archivo - Imagen de granjero ...">
            <a:extLst>
              <a:ext uri="{FF2B5EF4-FFF2-40B4-BE49-F238E27FC236}">
                <a16:creationId xmlns:a16="http://schemas.microsoft.com/office/drawing/2014/main" id="{118EB5A9-B374-B333-3B3B-81B9A94B4E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7088" y="1936469"/>
            <a:ext cx="4224568" cy="281461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ontrolador de riego inteligente Wifi desde el móvil o tablet">
            <a:extLst>
              <a:ext uri="{FF2B5EF4-FFF2-40B4-BE49-F238E27FC236}">
                <a16:creationId xmlns:a16="http://schemas.microsoft.com/office/drawing/2014/main" id="{73646C03-4B47-94E3-A5F5-3FA9B8795F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2509" y="4880269"/>
            <a:ext cx="7309678" cy="1806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7319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30" descr="A close up of a logo&#10;&#10;Description automatically generated"/>
          <p:cNvPicPr preferRelativeResize="0"/>
          <p:nvPr/>
        </p:nvPicPr>
        <p:blipFill rotWithShape="1">
          <a:blip r:embed="rId3">
            <a:alphaModFix/>
          </a:blip>
          <a:srcRect/>
          <a:stretch/>
        </p:blipFill>
        <p:spPr>
          <a:xfrm>
            <a:off x="720" y="720"/>
            <a:ext cx="12190680" cy="6856560"/>
          </a:xfrm>
          <a:prstGeom prst="rect">
            <a:avLst/>
          </a:prstGeom>
          <a:noFill/>
          <a:ln>
            <a:noFill/>
          </a:ln>
        </p:spPr>
      </p:pic>
      <p:sp>
        <p:nvSpPr>
          <p:cNvPr id="132" name="Google Shape;132;p30"/>
          <p:cNvSpPr/>
          <p:nvPr/>
        </p:nvSpPr>
        <p:spPr>
          <a:xfrm>
            <a:off x="8610480" y="6356520"/>
            <a:ext cx="2741760" cy="363600"/>
          </a:xfrm>
          <a:prstGeom prst="rect">
            <a:avLst/>
          </a:prstGeom>
          <a:noFill/>
          <a:ln>
            <a:noFill/>
          </a:ln>
        </p:spPr>
        <p:txBody>
          <a:bodyPr spcFirstLastPara="1" wrap="square" lIns="90000" tIns="45000" rIns="90000" bIns="45000" anchor="ctr" anchorCtr="0">
            <a:noAutofit/>
          </a:bodyPr>
          <a:lstStyle/>
          <a:p>
            <a:pPr marL="0" marR="0" lvl="0" indent="0" algn="r" rtl="0">
              <a:lnSpc>
                <a:spcPct val="100000"/>
              </a:lnSpc>
              <a:spcBef>
                <a:spcPts val="0"/>
              </a:spcBef>
              <a:spcAft>
                <a:spcPts val="0"/>
              </a:spcAft>
              <a:buNone/>
            </a:pPr>
            <a:fld id="{00000000-1234-1234-1234-123412341234}" type="slidenum">
              <a:rPr lang="es-EC" sz="1200" b="0" i="0" u="none" strike="noStrike" cap="none">
                <a:solidFill>
                  <a:srgbClr val="8B8B8B"/>
                </a:solidFill>
                <a:latin typeface="Calibri"/>
                <a:ea typeface="Calibri"/>
                <a:cs typeface="Calibri"/>
                <a:sym typeface="Calibri"/>
              </a:rPr>
              <a:t>50</a:t>
            </a:fld>
            <a:endParaRPr sz="1200" b="0" i="0" u="none" strike="noStrike" cap="none">
              <a:latin typeface="Arial"/>
              <a:ea typeface="Arial"/>
              <a:cs typeface="Arial"/>
              <a:sym typeface="Arial"/>
            </a:endParaRPr>
          </a:p>
        </p:txBody>
      </p:sp>
      <p:sp>
        <p:nvSpPr>
          <p:cNvPr id="133" name="Google Shape;133;p30"/>
          <p:cNvSpPr/>
          <p:nvPr/>
        </p:nvSpPr>
        <p:spPr>
          <a:xfrm>
            <a:off x="1855800" y="1009080"/>
            <a:ext cx="8613360" cy="689400"/>
          </a:xfrm>
          <a:prstGeom prst="rect">
            <a:avLst/>
          </a:prstGeom>
          <a:noFill/>
          <a:ln>
            <a:noFill/>
          </a:ln>
        </p:spPr>
        <p:txBody>
          <a:bodyPr spcFirstLastPara="1" wrap="square" lIns="90000" tIns="45000" rIns="90000" bIns="45000" anchor="t" anchorCtr="0">
            <a:noAutofit/>
          </a:bodyPr>
          <a:lstStyle/>
          <a:p>
            <a:pPr marL="0" marR="0" lvl="0" indent="0" algn="l" rtl="0">
              <a:lnSpc>
                <a:spcPct val="90000"/>
              </a:lnSpc>
              <a:spcBef>
                <a:spcPts val="0"/>
              </a:spcBef>
              <a:spcAft>
                <a:spcPts val="0"/>
              </a:spcAft>
              <a:buNone/>
            </a:pPr>
            <a:r>
              <a:rPr lang="es-EC" sz="4400" b="1" i="0" u="none" strike="noStrike" cap="none" dirty="0">
                <a:solidFill>
                  <a:srgbClr val="000000"/>
                </a:solidFill>
                <a:latin typeface="Times New Roman"/>
                <a:ea typeface="Times New Roman"/>
                <a:cs typeface="Times New Roman"/>
                <a:sym typeface="Times New Roman"/>
              </a:rPr>
              <a:t>Recomendaciones</a:t>
            </a:r>
            <a:endParaRPr sz="4400" b="0" i="0" u="none" strike="noStrike" cap="none" dirty="0">
              <a:latin typeface="Arial"/>
              <a:ea typeface="Arial"/>
              <a:cs typeface="Arial"/>
              <a:sym typeface="Arial"/>
            </a:endParaRPr>
          </a:p>
        </p:txBody>
      </p:sp>
      <p:sp>
        <p:nvSpPr>
          <p:cNvPr id="2" name="Google Shape;730;p41">
            <a:extLst>
              <a:ext uri="{FF2B5EF4-FFF2-40B4-BE49-F238E27FC236}">
                <a16:creationId xmlns:a16="http://schemas.microsoft.com/office/drawing/2014/main" id="{86E5AD8B-E57C-744E-1693-E8568343B406}"/>
              </a:ext>
            </a:extLst>
          </p:cNvPr>
          <p:cNvSpPr txBox="1">
            <a:spLocks/>
          </p:cNvSpPr>
          <p:nvPr/>
        </p:nvSpPr>
        <p:spPr>
          <a:xfrm>
            <a:off x="1949696" y="1698480"/>
            <a:ext cx="9402544" cy="103409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285750" indent="-285750" algn="just">
              <a:buClr>
                <a:schemeClr val="dk1"/>
              </a:buClr>
              <a:buSzPts val="1100"/>
            </a:pPr>
            <a:r>
              <a:rPr lang="es-MX" sz="1600" dirty="0">
                <a:solidFill>
                  <a:srgbClr val="1E1D21"/>
                </a:solidFill>
                <a:latin typeface="Times New Roman" panose="02020603050405020304" pitchFamily="18" charset="0"/>
                <a:ea typeface="Roboto"/>
                <a:cs typeface="Times New Roman" panose="02020603050405020304" pitchFamily="18" charset="0"/>
                <a:sym typeface="Roboto"/>
              </a:rPr>
              <a:t>Para realizar correctamente un RSL se debe tener bien delimitadas las preguntas de investigación que se quieren resolver, para evitar divagar o buscar información que causen ruidos en los resultados que se desean obtener.</a:t>
            </a:r>
          </a:p>
        </p:txBody>
      </p:sp>
      <p:sp>
        <p:nvSpPr>
          <p:cNvPr id="4" name="Google Shape;732;p41">
            <a:extLst>
              <a:ext uri="{FF2B5EF4-FFF2-40B4-BE49-F238E27FC236}">
                <a16:creationId xmlns:a16="http://schemas.microsoft.com/office/drawing/2014/main" id="{98EA6E77-2082-240C-AE75-3DC33CD9B3AB}"/>
              </a:ext>
            </a:extLst>
          </p:cNvPr>
          <p:cNvSpPr txBox="1">
            <a:spLocks/>
          </p:cNvSpPr>
          <p:nvPr/>
        </p:nvSpPr>
        <p:spPr>
          <a:xfrm>
            <a:off x="1949696" y="2585881"/>
            <a:ext cx="9402544" cy="75094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285750" indent="-285750" algn="just">
              <a:buClr>
                <a:schemeClr val="dk1"/>
              </a:buClr>
              <a:buSzPts val="1100"/>
            </a:pPr>
            <a:r>
              <a:rPr lang="es-MX" sz="1600" dirty="0">
                <a:solidFill>
                  <a:srgbClr val="1E1D21"/>
                </a:solidFill>
                <a:latin typeface="Times New Roman" panose="02020603050405020304" pitchFamily="18" charset="0"/>
                <a:ea typeface="Roboto"/>
                <a:cs typeface="Times New Roman" panose="02020603050405020304" pitchFamily="18" charset="0"/>
                <a:sym typeface="Roboto"/>
              </a:rPr>
              <a:t>Para la conexión de sensores y actuadores se debe utilizar los </a:t>
            </a:r>
            <a:r>
              <a:rPr lang="es-MX" sz="1600" dirty="0" err="1">
                <a:solidFill>
                  <a:srgbClr val="1E1D21"/>
                </a:solidFill>
                <a:latin typeface="Times New Roman" panose="02020603050405020304" pitchFamily="18" charset="0"/>
                <a:ea typeface="Roboto"/>
                <a:cs typeface="Times New Roman" panose="02020603050405020304" pitchFamily="18" charset="0"/>
                <a:sym typeface="Roboto"/>
              </a:rPr>
              <a:t>datasheets</a:t>
            </a:r>
            <a:r>
              <a:rPr lang="es-MX" sz="1600" dirty="0">
                <a:solidFill>
                  <a:srgbClr val="1E1D21"/>
                </a:solidFill>
                <a:latin typeface="Times New Roman" panose="02020603050405020304" pitchFamily="18" charset="0"/>
                <a:ea typeface="Roboto"/>
                <a:cs typeface="Times New Roman" panose="02020603050405020304" pitchFamily="18" charset="0"/>
                <a:sym typeface="Roboto"/>
              </a:rPr>
              <a:t> de acuerdo al modelo de cada componente para evitar dañar los componentes y permita realizar una configuración y calibración correcta.</a:t>
            </a:r>
          </a:p>
        </p:txBody>
      </p:sp>
      <p:sp>
        <p:nvSpPr>
          <p:cNvPr id="6" name="Google Shape;730;p41">
            <a:extLst>
              <a:ext uri="{FF2B5EF4-FFF2-40B4-BE49-F238E27FC236}">
                <a16:creationId xmlns:a16="http://schemas.microsoft.com/office/drawing/2014/main" id="{B80B77E2-FD79-E7DC-2BF4-92D0A2D18A15}"/>
              </a:ext>
            </a:extLst>
          </p:cNvPr>
          <p:cNvSpPr txBox="1">
            <a:spLocks/>
          </p:cNvSpPr>
          <p:nvPr/>
        </p:nvSpPr>
        <p:spPr>
          <a:xfrm>
            <a:off x="1949696" y="3386471"/>
            <a:ext cx="9402544" cy="131725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285750" indent="-285750" algn="just">
              <a:buClr>
                <a:schemeClr val="dk1"/>
              </a:buClr>
              <a:buSzPts val="1100"/>
            </a:pPr>
            <a:r>
              <a:rPr lang="es-MX" sz="1600" dirty="0">
                <a:solidFill>
                  <a:srgbClr val="1E1D21"/>
                </a:solidFill>
                <a:latin typeface="Times New Roman" panose="02020603050405020304" pitchFamily="18" charset="0"/>
                <a:ea typeface="Roboto"/>
                <a:cs typeface="Times New Roman" panose="02020603050405020304" pitchFamily="18" charset="0"/>
                <a:sym typeface="Roboto"/>
              </a:rPr>
              <a:t>Para determinar eficiencia de los recursos hídricos se debe escoger un tipo de cultivo específico, tipo de suelo para determinar el tiempo de riego para este tipo, ya que además de las características de suelo, se debe tomar en consideración la etapa del cultivo, y factores como evapotranspiración, temperatura, evaporación entre otros.</a:t>
            </a:r>
          </a:p>
        </p:txBody>
      </p:sp>
      <p:sp>
        <p:nvSpPr>
          <p:cNvPr id="8" name="Google Shape;732;p41">
            <a:extLst>
              <a:ext uri="{FF2B5EF4-FFF2-40B4-BE49-F238E27FC236}">
                <a16:creationId xmlns:a16="http://schemas.microsoft.com/office/drawing/2014/main" id="{AFA7805B-308A-08DE-3F52-C853D2E27202}"/>
              </a:ext>
            </a:extLst>
          </p:cNvPr>
          <p:cNvSpPr txBox="1">
            <a:spLocks/>
          </p:cNvSpPr>
          <p:nvPr/>
        </p:nvSpPr>
        <p:spPr>
          <a:xfrm>
            <a:off x="1949696" y="4671318"/>
            <a:ext cx="9402544" cy="103409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285750" indent="-285750" algn="just">
              <a:buClr>
                <a:schemeClr val="dk1"/>
              </a:buClr>
              <a:buSzPts val="1100"/>
            </a:pPr>
            <a:r>
              <a:rPr lang="es-MX" sz="1600" dirty="0">
                <a:solidFill>
                  <a:srgbClr val="1E1D21"/>
                </a:solidFill>
                <a:latin typeface="Times New Roman" panose="02020603050405020304" pitchFamily="18" charset="0"/>
                <a:ea typeface="Roboto"/>
                <a:cs typeface="Times New Roman" panose="02020603050405020304" pitchFamily="18" charset="0"/>
                <a:sym typeface="Roboto"/>
              </a:rPr>
              <a:t>Para obtener resultados más reales sobre la humedad del suelo por parte de los sensores, es necesario realizar la calibración de los mismos, ya que estos toman en consideración las sales que contiene el suelo, lo que altera los valores y puede ocasionar que el riego se encienda de forma tardía.</a:t>
            </a:r>
          </a:p>
        </p:txBody>
      </p:sp>
    </p:spTree>
    <p:extLst>
      <p:ext uri="{BB962C8B-B14F-4D97-AF65-F5344CB8AC3E}">
        <p14:creationId xmlns:p14="http://schemas.microsoft.com/office/powerpoint/2010/main" val="40743385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30" descr="A close up of a logo&#10;&#10;Description automatically generated"/>
          <p:cNvPicPr preferRelativeResize="0"/>
          <p:nvPr/>
        </p:nvPicPr>
        <p:blipFill rotWithShape="1">
          <a:blip r:embed="rId3">
            <a:alphaModFix/>
          </a:blip>
          <a:srcRect/>
          <a:stretch/>
        </p:blipFill>
        <p:spPr>
          <a:xfrm>
            <a:off x="720" y="720"/>
            <a:ext cx="12190680" cy="6856560"/>
          </a:xfrm>
          <a:prstGeom prst="rect">
            <a:avLst/>
          </a:prstGeom>
          <a:noFill/>
          <a:ln>
            <a:noFill/>
          </a:ln>
        </p:spPr>
      </p:pic>
      <p:sp>
        <p:nvSpPr>
          <p:cNvPr id="132" name="Google Shape;132;p30"/>
          <p:cNvSpPr/>
          <p:nvPr/>
        </p:nvSpPr>
        <p:spPr>
          <a:xfrm>
            <a:off x="8610480" y="6356520"/>
            <a:ext cx="2741760" cy="363600"/>
          </a:xfrm>
          <a:prstGeom prst="rect">
            <a:avLst/>
          </a:prstGeom>
          <a:noFill/>
          <a:ln>
            <a:noFill/>
          </a:ln>
        </p:spPr>
        <p:txBody>
          <a:bodyPr spcFirstLastPara="1" wrap="square" lIns="90000" tIns="45000" rIns="90000" bIns="45000" anchor="ctr" anchorCtr="0">
            <a:noAutofit/>
          </a:bodyPr>
          <a:lstStyle/>
          <a:p>
            <a:pPr marL="0" marR="0" lvl="0" indent="0" algn="r" rtl="0">
              <a:lnSpc>
                <a:spcPct val="100000"/>
              </a:lnSpc>
              <a:spcBef>
                <a:spcPts val="0"/>
              </a:spcBef>
              <a:spcAft>
                <a:spcPts val="0"/>
              </a:spcAft>
              <a:buNone/>
            </a:pPr>
            <a:fld id="{00000000-1234-1234-1234-123412341234}" type="slidenum">
              <a:rPr lang="es-EC" sz="1200" b="0" i="0" u="none" strike="noStrike" cap="none">
                <a:solidFill>
                  <a:srgbClr val="8B8B8B"/>
                </a:solidFill>
                <a:latin typeface="Calibri"/>
                <a:ea typeface="Calibri"/>
                <a:cs typeface="Calibri"/>
                <a:sym typeface="Calibri"/>
              </a:rPr>
              <a:t>51</a:t>
            </a:fld>
            <a:endParaRPr sz="1200" b="0" i="0" u="none" strike="noStrike" cap="none">
              <a:latin typeface="Arial"/>
              <a:ea typeface="Arial"/>
              <a:cs typeface="Arial"/>
              <a:sym typeface="Arial"/>
            </a:endParaRPr>
          </a:p>
        </p:txBody>
      </p:sp>
      <p:sp>
        <p:nvSpPr>
          <p:cNvPr id="133" name="Google Shape;133;p30"/>
          <p:cNvSpPr/>
          <p:nvPr/>
        </p:nvSpPr>
        <p:spPr>
          <a:xfrm>
            <a:off x="1855800" y="1009080"/>
            <a:ext cx="8613360" cy="689400"/>
          </a:xfrm>
          <a:prstGeom prst="rect">
            <a:avLst/>
          </a:prstGeom>
          <a:noFill/>
          <a:ln>
            <a:noFill/>
          </a:ln>
        </p:spPr>
        <p:txBody>
          <a:bodyPr spcFirstLastPara="1" wrap="square" lIns="90000" tIns="45000" rIns="90000" bIns="45000" anchor="t" anchorCtr="0">
            <a:noAutofit/>
          </a:bodyPr>
          <a:lstStyle/>
          <a:p>
            <a:pPr marL="0" marR="0" lvl="0" indent="0" algn="l" rtl="0">
              <a:lnSpc>
                <a:spcPct val="90000"/>
              </a:lnSpc>
              <a:spcBef>
                <a:spcPts val="0"/>
              </a:spcBef>
              <a:spcAft>
                <a:spcPts val="0"/>
              </a:spcAft>
              <a:buNone/>
            </a:pPr>
            <a:r>
              <a:rPr lang="es-EC" sz="4400" b="1" i="0" u="none" strike="noStrike" cap="none" dirty="0">
                <a:solidFill>
                  <a:srgbClr val="000000"/>
                </a:solidFill>
                <a:latin typeface="Times New Roman"/>
                <a:ea typeface="Times New Roman"/>
                <a:cs typeface="Times New Roman"/>
                <a:sym typeface="Times New Roman"/>
              </a:rPr>
              <a:t>Recomendaciones</a:t>
            </a:r>
            <a:endParaRPr sz="4400" b="0" i="0" u="none" strike="noStrike" cap="none" dirty="0">
              <a:latin typeface="Arial"/>
              <a:ea typeface="Arial"/>
              <a:cs typeface="Arial"/>
              <a:sym typeface="Arial"/>
            </a:endParaRPr>
          </a:p>
        </p:txBody>
      </p:sp>
      <p:sp>
        <p:nvSpPr>
          <p:cNvPr id="3" name="Google Shape;730;p41">
            <a:extLst>
              <a:ext uri="{FF2B5EF4-FFF2-40B4-BE49-F238E27FC236}">
                <a16:creationId xmlns:a16="http://schemas.microsoft.com/office/drawing/2014/main" id="{74D84ECE-5F0E-49A0-16BD-1DD42D1AEEEB}"/>
              </a:ext>
            </a:extLst>
          </p:cNvPr>
          <p:cNvSpPr txBox="1">
            <a:spLocks/>
          </p:cNvSpPr>
          <p:nvPr/>
        </p:nvSpPr>
        <p:spPr>
          <a:xfrm>
            <a:off x="2062625" y="1916164"/>
            <a:ext cx="8966446" cy="103409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285750" indent="-285750" algn="just">
              <a:buClr>
                <a:schemeClr val="dk1"/>
              </a:buClr>
              <a:buSzPts val="1100"/>
            </a:pPr>
            <a:r>
              <a:rPr lang="es-MX" sz="1600" dirty="0">
                <a:solidFill>
                  <a:srgbClr val="1E1D21"/>
                </a:solidFill>
                <a:latin typeface="Times New Roman" panose="02020603050405020304" pitchFamily="18" charset="0"/>
                <a:ea typeface="Roboto"/>
                <a:cs typeface="Times New Roman" panose="02020603050405020304" pitchFamily="18" charset="0"/>
                <a:sym typeface="Roboto"/>
              </a:rPr>
              <a:t>Para prolongar la vida útil de los sensores y actuadores, se debe crear recubiertas adicionales como cintas aislantes, impresiones 3D, que protejan los circuitos electrónicos y eviten la oxidación de los mismos.</a:t>
            </a:r>
          </a:p>
        </p:txBody>
      </p:sp>
      <p:sp>
        <p:nvSpPr>
          <p:cNvPr id="7" name="Google Shape;732;p41">
            <a:extLst>
              <a:ext uri="{FF2B5EF4-FFF2-40B4-BE49-F238E27FC236}">
                <a16:creationId xmlns:a16="http://schemas.microsoft.com/office/drawing/2014/main" id="{C48E979F-6993-41E4-3F43-FB4C24E13840}"/>
              </a:ext>
            </a:extLst>
          </p:cNvPr>
          <p:cNvSpPr txBox="1">
            <a:spLocks/>
          </p:cNvSpPr>
          <p:nvPr/>
        </p:nvSpPr>
        <p:spPr>
          <a:xfrm>
            <a:off x="2062625" y="2950263"/>
            <a:ext cx="8966446" cy="75094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285750" indent="-285750" algn="just">
              <a:buClr>
                <a:schemeClr val="dk1"/>
              </a:buClr>
              <a:buSzPts val="1100"/>
            </a:pPr>
            <a:r>
              <a:rPr lang="es-MX" sz="1600" dirty="0">
                <a:solidFill>
                  <a:srgbClr val="1E1D21"/>
                </a:solidFill>
                <a:latin typeface="Times New Roman" panose="02020603050405020304" pitchFamily="18" charset="0"/>
                <a:ea typeface="Roboto"/>
                <a:cs typeface="Times New Roman" panose="02020603050405020304" pitchFamily="18" charset="0"/>
                <a:sym typeface="Roboto"/>
              </a:rPr>
              <a:t>Agregar un módulo para análisis de datos, o modelo inteligente para mejorar la eficiencia del riego, ya que los sensores generan gran cantidad de datos de humedad del suelo.</a:t>
            </a:r>
          </a:p>
        </p:txBody>
      </p:sp>
    </p:spTree>
    <p:extLst>
      <p:ext uri="{BB962C8B-B14F-4D97-AF65-F5344CB8AC3E}">
        <p14:creationId xmlns:p14="http://schemas.microsoft.com/office/powerpoint/2010/main" val="20430239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Google Shape;140;p31" descr="A picture containing outdoor, street, sitting, dark&#10;&#10;Description automatically generated"/>
          <p:cNvPicPr preferRelativeResize="0"/>
          <p:nvPr/>
        </p:nvPicPr>
        <p:blipFill rotWithShape="1">
          <a:blip r:embed="rId3">
            <a:alphaModFix/>
          </a:blip>
          <a:srcRect/>
          <a:stretch/>
        </p:blipFill>
        <p:spPr>
          <a:xfrm>
            <a:off x="0" y="-62640"/>
            <a:ext cx="12190680" cy="6856560"/>
          </a:xfrm>
          <a:prstGeom prst="rect">
            <a:avLst/>
          </a:prstGeom>
          <a:noFill/>
          <a:ln>
            <a:noFill/>
          </a:ln>
        </p:spPr>
      </p:pic>
      <p:pic>
        <p:nvPicPr>
          <p:cNvPr id="141" name="Google Shape;141;p31" descr="A picture containing meter&#10;&#10;Description automatically generated"/>
          <p:cNvPicPr preferRelativeResize="0"/>
          <p:nvPr/>
        </p:nvPicPr>
        <p:blipFill rotWithShape="1">
          <a:blip r:embed="rId4">
            <a:alphaModFix/>
          </a:blip>
          <a:srcRect/>
          <a:stretch/>
        </p:blipFill>
        <p:spPr>
          <a:xfrm>
            <a:off x="0" y="4830120"/>
            <a:ext cx="12190680" cy="2068560"/>
          </a:xfrm>
          <a:prstGeom prst="rect">
            <a:avLst/>
          </a:prstGeom>
          <a:noFill/>
          <a:ln>
            <a:noFill/>
          </a:ln>
        </p:spPr>
      </p:pic>
      <p:sp>
        <p:nvSpPr>
          <p:cNvPr id="143" name="Google Shape;143;p31"/>
          <p:cNvSpPr/>
          <p:nvPr/>
        </p:nvSpPr>
        <p:spPr>
          <a:xfrm>
            <a:off x="8610480" y="6356520"/>
            <a:ext cx="2741760" cy="363600"/>
          </a:xfrm>
          <a:prstGeom prst="rect">
            <a:avLst/>
          </a:prstGeom>
          <a:noFill/>
          <a:ln>
            <a:noFill/>
          </a:ln>
        </p:spPr>
        <p:txBody>
          <a:bodyPr spcFirstLastPara="1" wrap="square" lIns="90000" tIns="45000" rIns="90000" bIns="45000" anchor="ctr" anchorCtr="0">
            <a:noAutofit/>
          </a:bodyPr>
          <a:lstStyle/>
          <a:p>
            <a:pPr marL="0" marR="0" lvl="0" indent="0" algn="r" rtl="0">
              <a:lnSpc>
                <a:spcPct val="100000"/>
              </a:lnSpc>
              <a:spcBef>
                <a:spcPts val="0"/>
              </a:spcBef>
              <a:spcAft>
                <a:spcPts val="0"/>
              </a:spcAft>
              <a:buNone/>
            </a:pPr>
            <a:fld id="{00000000-1234-1234-1234-123412341234}" type="slidenum">
              <a:rPr lang="es-EC" sz="1200" b="0" i="0" u="none" strike="noStrike" cap="none">
                <a:solidFill>
                  <a:srgbClr val="8B8B8B"/>
                </a:solidFill>
                <a:latin typeface="Calibri"/>
                <a:ea typeface="Calibri"/>
                <a:cs typeface="Calibri"/>
                <a:sym typeface="Calibri"/>
              </a:rPr>
              <a:t>52</a:t>
            </a:fld>
            <a:endParaRPr sz="1200" b="0" i="0" u="none" strike="noStrike" cap="none">
              <a:latin typeface="Arial"/>
              <a:ea typeface="Arial"/>
              <a:cs typeface="Arial"/>
              <a:sym typeface="Arial"/>
            </a:endParaRPr>
          </a:p>
        </p:txBody>
      </p:sp>
      <p:sp>
        <p:nvSpPr>
          <p:cNvPr id="144" name="Google Shape;144;p31"/>
          <p:cNvSpPr/>
          <p:nvPr/>
        </p:nvSpPr>
        <p:spPr>
          <a:xfrm>
            <a:off x="6305040" y="271080"/>
            <a:ext cx="4057200" cy="161352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s-EC" sz="10000" b="0" i="0" u="none" strike="noStrike" cap="none">
                <a:solidFill>
                  <a:srgbClr val="FFFFFF"/>
                </a:solidFill>
                <a:latin typeface="Times New Roman"/>
                <a:ea typeface="Times New Roman"/>
                <a:cs typeface="Times New Roman"/>
                <a:sym typeface="Times New Roman"/>
              </a:rPr>
              <a:t>Gracias</a:t>
            </a:r>
            <a:endParaRPr sz="10000" b="0" i="0" u="none" strike="noStrike" cap="none">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30" descr="A close up of a logo&#10;&#10;Description automatically generated"/>
          <p:cNvPicPr preferRelativeResize="0"/>
          <p:nvPr/>
        </p:nvPicPr>
        <p:blipFill rotWithShape="1">
          <a:blip r:embed="rId3">
            <a:alphaModFix/>
          </a:blip>
          <a:srcRect/>
          <a:stretch/>
        </p:blipFill>
        <p:spPr>
          <a:xfrm>
            <a:off x="720" y="720"/>
            <a:ext cx="12190680" cy="6856560"/>
          </a:xfrm>
          <a:prstGeom prst="rect">
            <a:avLst/>
          </a:prstGeom>
          <a:noFill/>
          <a:ln>
            <a:noFill/>
          </a:ln>
        </p:spPr>
      </p:pic>
      <p:sp>
        <p:nvSpPr>
          <p:cNvPr id="132" name="Google Shape;132;p30"/>
          <p:cNvSpPr/>
          <p:nvPr/>
        </p:nvSpPr>
        <p:spPr>
          <a:xfrm>
            <a:off x="8610480" y="6356520"/>
            <a:ext cx="2741760" cy="363600"/>
          </a:xfrm>
          <a:prstGeom prst="rect">
            <a:avLst/>
          </a:prstGeom>
          <a:noFill/>
          <a:ln>
            <a:noFill/>
          </a:ln>
        </p:spPr>
        <p:txBody>
          <a:bodyPr spcFirstLastPara="1" wrap="square" lIns="90000" tIns="45000" rIns="90000" bIns="45000" anchor="ctr" anchorCtr="0">
            <a:noAutofit/>
          </a:bodyPr>
          <a:lstStyle/>
          <a:p>
            <a:pPr marL="0" marR="0" lvl="0" indent="0" algn="r" rtl="0">
              <a:lnSpc>
                <a:spcPct val="100000"/>
              </a:lnSpc>
              <a:spcBef>
                <a:spcPts val="0"/>
              </a:spcBef>
              <a:spcAft>
                <a:spcPts val="0"/>
              </a:spcAft>
              <a:buNone/>
            </a:pPr>
            <a:fld id="{00000000-1234-1234-1234-123412341234}" type="slidenum">
              <a:rPr lang="es-EC" sz="1200" b="0" i="0" u="none" strike="noStrike" cap="none">
                <a:solidFill>
                  <a:srgbClr val="8B8B8B"/>
                </a:solidFill>
                <a:latin typeface="Calibri"/>
                <a:ea typeface="Calibri"/>
                <a:cs typeface="Calibri"/>
                <a:sym typeface="Calibri"/>
              </a:rPr>
              <a:t>6</a:t>
            </a:fld>
            <a:endParaRPr sz="1200" b="0" i="0" u="none" strike="noStrike" cap="none">
              <a:latin typeface="Arial"/>
              <a:ea typeface="Arial"/>
              <a:cs typeface="Arial"/>
              <a:sym typeface="Arial"/>
            </a:endParaRPr>
          </a:p>
        </p:txBody>
      </p:sp>
      <p:sp>
        <p:nvSpPr>
          <p:cNvPr id="133" name="Google Shape;133;p30"/>
          <p:cNvSpPr/>
          <p:nvPr/>
        </p:nvSpPr>
        <p:spPr>
          <a:xfrm>
            <a:off x="1855800" y="1009080"/>
            <a:ext cx="8613360" cy="689400"/>
          </a:xfrm>
          <a:prstGeom prst="rect">
            <a:avLst/>
          </a:prstGeom>
          <a:noFill/>
          <a:ln>
            <a:noFill/>
          </a:ln>
        </p:spPr>
        <p:txBody>
          <a:bodyPr spcFirstLastPara="1" wrap="square" lIns="90000" tIns="45000" rIns="90000" bIns="45000" anchor="t" anchorCtr="0">
            <a:noAutofit/>
          </a:bodyPr>
          <a:lstStyle/>
          <a:p>
            <a:pPr marL="0" marR="0" lvl="0" indent="0" algn="l" rtl="0">
              <a:lnSpc>
                <a:spcPct val="90000"/>
              </a:lnSpc>
              <a:spcBef>
                <a:spcPts val="0"/>
              </a:spcBef>
              <a:spcAft>
                <a:spcPts val="0"/>
              </a:spcAft>
              <a:buNone/>
            </a:pPr>
            <a:r>
              <a:rPr lang="es-EC" sz="4400" b="1" i="0" u="none" strike="noStrike" cap="none" dirty="0">
                <a:solidFill>
                  <a:srgbClr val="000000"/>
                </a:solidFill>
                <a:latin typeface="Times New Roman"/>
                <a:ea typeface="Times New Roman"/>
                <a:cs typeface="Times New Roman"/>
                <a:sym typeface="Times New Roman"/>
              </a:rPr>
              <a:t>2. Objetivos</a:t>
            </a:r>
            <a:endParaRPr sz="4400" b="0" i="0" u="none" strike="noStrike" cap="none" dirty="0">
              <a:latin typeface="Arial"/>
              <a:ea typeface="Arial"/>
              <a:cs typeface="Arial"/>
              <a:sym typeface="Arial"/>
            </a:endParaRPr>
          </a:p>
        </p:txBody>
      </p:sp>
      <p:sp>
        <p:nvSpPr>
          <p:cNvPr id="134" name="Google Shape;134;p30"/>
          <p:cNvSpPr/>
          <p:nvPr/>
        </p:nvSpPr>
        <p:spPr>
          <a:xfrm>
            <a:off x="838080" y="1983600"/>
            <a:ext cx="10514160" cy="4006800"/>
          </a:xfrm>
          <a:prstGeom prst="rect">
            <a:avLst/>
          </a:prstGeom>
          <a:noFill/>
          <a:ln>
            <a:noFill/>
          </a:ln>
        </p:spPr>
        <p:txBody>
          <a:bodyPr spcFirstLastPara="1" wrap="square" lIns="90000" tIns="45000" rIns="90000" bIns="45000" anchor="t" anchorCtr="0">
            <a:noAutofit/>
          </a:bodyPr>
          <a:lstStyle/>
          <a:p>
            <a:pPr marL="1440" marR="0" lvl="0" algn="l" rtl="0">
              <a:lnSpc>
                <a:spcPct val="90000"/>
              </a:lnSpc>
              <a:spcBef>
                <a:spcPts val="0"/>
              </a:spcBef>
              <a:spcAft>
                <a:spcPts val="0"/>
              </a:spcAft>
              <a:buClr>
                <a:srgbClr val="000000"/>
              </a:buClr>
              <a:buSzPts val="2800"/>
            </a:pPr>
            <a:r>
              <a:rPr lang="es-MX" sz="2800" b="1" i="0" u="none" strike="noStrike" cap="none" dirty="0">
                <a:solidFill>
                  <a:srgbClr val="000000"/>
                </a:solidFill>
                <a:latin typeface="Times New Roman"/>
                <a:ea typeface="Times New Roman"/>
                <a:cs typeface="Times New Roman"/>
                <a:sym typeface="Times New Roman"/>
              </a:rPr>
              <a:t>Objetivo General</a:t>
            </a:r>
          </a:p>
          <a:p>
            <a:pPr marL="1440" marR="0" lvl="0" algn="l" rtl="0">
              <a:lnSpc>
                <a:spcPct val="90000"/>
              </a:lnSpc>
              <a:spcBef>
                <a:spcPts val="0"/>
              </a:spcBef>
              <a:spcAft>
                <a:spcPts val="0"/>
              </a:spcAft>
              <a:buClr>
                <a:srgbClr val="000000"/>
              </a:buClr>
              <a:buSzPts val="2800"/>
            </a:pPr>
            <a:endParaRPr lang="es-MX" sz="2800" b="0" i="0" u="none" strike="noStrike" cap="none" dirty="0">
              <a:solidFill>
                <a:srgbClr val="000000"/>
              </a:solidFill>
              <a:latin typeface="Times New Roman"/>
              <a:ea typeface="Times New Roman"/>
              <a:cs typeface="Times New Roman"/>
              <a:sym typeface="Times New Roman"/>
            </a:endParaRPr>
          </a:p>
          <a:p>
            <a:pPr marL="228600" marR="0" lvl="0" indent="-227160" algn="l" rtl="0">
              <a:lnSpc>
                <a:spcPct val="90000"/>
              </a:lnSpc>
              <a:spcBef>
                <a:spcPts val="0"/>
              </a:spcBef>
              <a:spcAft>
                <a:spcPts val="0"/>
              </a:spcAft>
              <a:buClr>
                <a:srgbClr val="000000"/>
              </a:buClr>
              <a:buSzPts val="2800"/>
              <a:buFont typeface="Arial"/>
              <a:buChar char="•"/>
            </a:pPr>
            <a:r>
              <a:rPr lang="es-MX" sz="2400" b="0" i="0" u="none" strike="noStrike" cap="none" dirty="0">
                <a:solidFill>
                  <a:srgbClr val="000000"/>
                </a:solidFill>
                <a:latin typeface="Times New Roman"/>
                <a:ea typeface="Times New Roman"/>
                <a:cs typeface="Times New Roman"/>
                <a:sym typeface="Times New Roman"/>
              </a:rPr>
              <a:t>Desarrollar un prototipo de sistema de irrigación basado en </a:t>
            </a:r>
            <a:r>
              <a:rPr lang="es-MX" sz="2400" b="0" i="0" u="none" strike="noStrike" cap="none" dirty="0" err="1">
                <a:solidFill>
                  <a:srgbClr val="000000"/>
                </a:solidFill>
                <a:latin typeface="Times New Roman"/>
                <a:ea typeface="Times New Roman"/>
                <a:cs typeface="Times New Roman"/>
                <a:sym typeface="Times New Roman"/>
              </a:rPr>
              <a:t>IoT</a:t>
            </a:r>
            <a:r>
              <a:rPr lang="es-MX" sz="2400" b="0" i="0" u="none" strike="noStrike" cap="none" dirty="0">
                <a:solidFill>
                  <a:srgbClr val="000000"/>
                </a:solidFill>
                <a:latin typeface="Times New Roman"/>
                <a:ea typeface="Times New Roman"/>
                <a:cs typeface="Times New Roman"/>
                <a:sym typeface="Times New Roman"/>
              </a:rPr>
              <a:t> para la Universidad Nacional de Loja</a:t>
            </a:r>
          </a:p>
          <a:p>
            <a:pPr marL="228600" marR="0" lvl="0" indent="-227160" algn="l" rtl="0">
              <a:lnSpc>
                <a:spcPct val="90000"/>
              </a:lnSpc>
              <a:spcBef>
                <a:spcPts val="0"/>
              </a:spcBef>
              <a:spcAft>
                <a:spcPts val="0"/>
              </a:spcAft>
              <a:buClr>
                <a:srgbClr val="000000"/>
              </a:buClr>
              <a:buSzPts val="2800"/>
              <a:buFont typeface="Arial"/>
              <a:buChar char="•"/>
            </a:pPr>
            <a:endParaRPr lang="es-MX" sz="2800" dirty="0">
              <a:latin typeface="Times New Roman"/>
              <a:ea typeface="Times New Roman"/>
              <a:cs typeface="Times New Roman"/>
              <a:sym typeface="Times New Roman"/>
            </a:endParaRPr>
          </a:p>
          <a:p>
            <a:pPr marL="1440" marR="0" lvl="0" algn="l" rtl="0">
              <a:lnSpc>
                <a:spcPct val="90000"/>
              </a:lnSpc>
              <a:spcBef>
                <a:spcPts val="0"/>
              </a:spcBef>
              <a:spcAft>
                <a:spcPts val="0"/>
              </a:spcAft>
              <a:buClr>
                <a:srgbClr val="000000"/>
              </a:buClr>
              <a:buSzPts val="2800"/>
            </a:pPr>
            <a:r>
              <a:rPr lang="es-MX" sz="2800" b="1" i="0" u="none" strike="noStrike" cap="none" dirty="0">
                <a:solidFill>
                  <a:srgbClr val="000000"/>
                </a:solidFill>
                <a:latin typeface="Times New Roman"/>
                <a:ea typeface="Times New Roman"/>
                <a:cs typeface="Times New Roman"/>
                <a:sym typeface="Times New Roman"/>
              </a:rPr>
              <a:t>Objetivos Específicos</a:t>
            </a:r>
          </a:p>
          <a:p>
            <a:pPr marL="1440" marR="0" lvl="0" algn="l" rtl="0">
              <a:lnSpc>
                <a:spcPct val="90000"/>
              </a:lnSpc>
              <a:spcBef>
                <a:spcPts val="0"/>
              </a:spcBef>
              <a:spcAft>
                <a:spcPts val="0"/>
              </a:spcAft>
              <a:buClr>
                <a:srgbClr val="000000"/>
              </a:buClr>
              <a:buSzPts val="2800"/>
            </a:pPr>
            <a:endParaRPr lang="es-MX" sz="2800" b="1" dirty="0">
              <a:latin typeface="Times New Roman"/>
              <a:ea typeface="Times New Roman"/>
              <a:cs typeface="Times New Roman"/>
              <a:sym typeface="Times New Roman"/>
            </a:endParaRPr>
          </a:p>
          <a:p>
            <a:pPr marL="458640" marR="0" lvl="0" indent="-457200" algn="just" rtl="0">
              <a:lnSpc>
                <a:spcPct val="90000"/>
              </a:lnSpc>
              <a:spcBef>
                <a:spcPts val="0"/>
              </a:spcBef>
              <a:spcAft>
                <a:spcPts val="0"/>
              </a:spcAft>
              <a:buClr>
                <a:srgbClr val="000000"/>
              </a:buClr>
              <a:buSzPts val="2800"/>
              <a:buFont typeface="Arial" panose="020B0604020202020204" pitchFamily="34" charset="0"/>
              <a:buChar char="•"/>
            </a:pPr>
            <a:r>
              <a:rPr lang="es-MX" sz="2000" i="0" u="none" strike="noStrike" cap="none" dirty="0">
                <a:solidFill>
                  <a:srgbClr val="000000"/>
                </a:solidFill>
                <a:latin typeface="Times New Roman"/>
                <a:ea typeface="Times New Roman"/>
                <a:cs typeface="Times New Roman"/>
                <a:sym typeface="Times New Roman"/>
              </a:rPr>
              <a:t>Investigar las técnicas de </a:t>
            </a:r>
            <a:r>
              <a:rPr lang="es-MX" sz="2000" i="0" u="none" strike="noStrike" cap="none" dirty="0" err="1">
                <a:solidFill>
                  <a:srgbClr val="000000"/>
                </a:solidFill>
                <a:latin typeface="Times New Roman"/>
                <a:ea typeface="Times New Roman"/>
                <a:cs typeface="Times New Roman"/>
                <a:sym typeface="Times New Roman"/>
              </a:rPr>
              <a:t>IoT</a:t>
            </a:r>
            <a:r>
              <a:rPr lang="es-MX" sz="2000" i="0" u="none" strike="noStrike" cap="none" dirty="0">
                <a:solidFill>
                  <a:srgbClr val="000000"/>
                </a:solidFill>
                <a:latin typeface="Times New Roman"/>
                <a:ea typeface="Times New Roman"/>
                <a:cs typeface="Times New Roman"/>
                <a:sym typeface="Times New Roman"/>
              </a:rPr>
              <a:t> para la construcción de aplicaciones de irrigación</a:t>
            </a:r>
          </a:p>
          <a:p>
            <a:pPr marL="458640" marR="0" lvl="0" indent="-457200" algn="just" rtl="0">
              <a:lnSpc>
                <a:spcPct val="90000"/>
              </a:lnSpc>
              <a:spcBef>
                <a:spcPts val="0"/>
              </a:spcBef>
              <a:spcAft>
                <a:spcPts val="0"/>
              </a:spcAft>
              <a:buClr>
                <a:srgbClr val="000000"/>
              </a:buClr>
              <a:buSzPts val="2800"/>
              <a:buFont typeface="Arial" panose="020B0604020202020204" pitchFamily="34" charset="0"/>
              <a:buChar char="•"/>
            </a:pPr>
            <a:r>
              <a:rPr lang="es-MX" sz="2000" i="0" u="none" strike="noStrike" cap="none" dirty="0">
                <a:solidFill>
                  <a:srgbClr val="000000"/>
                </a:solidFill>
                <a:latin typeface="Times New Roman"/>
                <a:ea typeface="Times New Roman"/>
                <a:cs typeface="Times New Roman"/>
                <a:sym typeface="Times New Roman"/>
              </a:rPr>
              <a:t>Diseñar la arquitectura de sistema de irrigación para recolectar los datos generados por los componentes </a:t>
            </a:r>
            <a:r>
              <a:rPr lang="es-MX" sz="2000" i="0" u="none" strike="noStrike" cap="none" dirty="0" err="1">
                <a:solidFill>
                  <a:srgbClr val="000000"/>
                </a:solidFill>
                <a:latin typeface="Times New Roman"/>
                <a:ea typeface="Times New Roman"/>
                <a:cs typeface="Times New Roman"/>
                <a:sym typeface="Times New Roman"/>
              </a:rPr>
              <a:t>IoT</a:t>
            </a:r>
            <a:endParaRPr lang="es-MX" sz="2000" i="0" u="none" strike="noStrike" cap="none" dirty="0">
              <a:solidFill>
                <a:srgbClr val="000000"/>
              </a:solidFill>
              <a:latin typeface="Times New Roman"/>
              <a:ea typeface="Times New Roman"/>
              <a:cs typeface="Times New Roman"/>
              <a:sym typeface="Times New Roman"/>
            </a:endParaRPr>
          </a:p>
          <a:p>
            <a:pPr marL="458640" marR="0" lvl="0" indent="-457200" algn="just" rtl="0">
              <a:lnSpc>
                <a:spcPct val="90000"/>
              </a:lnSpc>
              <a:spcBef>
                <a:spcPts val="0"/>
              </a:spcBef>
              <a:spcAft>
                <a:spcPts val="0"/>
              </a:spcAft>
              <a:buClr>
                <a:srgbClr val="000000"/>
              </a:buClr>
              <a:buSzPts val="2800"/>
              <a:buFont typeface="Arial" panose="020B0604020202020204" pitchFamily="34" charset="0"/>
              <a:buChar char="•"/>
            </a:pPr>
            <a:r>
              <a:rPr lang="es-MX" sz="2000" i="0" u="none" strike="noStrike" cap="none" dirty="0">
                <a:solidFill>
                  <a:srgbClr val="000000"/>
                </a:solidFill>
                <a:latin typeface="Times New Roman"/>
                <a:ea typeface="Times New Roman"/>
                <a:cs typeface="Times New Roman"/>
                <a:sym typeface="Times New Roman"/>
              </a:rPr>
              <a:t>Desarrollar un módulo de control que permitirá administrar el sistema de irrigación con </a:t>
            </a:r>
            <a:r>
              <a:rPr lang="es-MX" sz="2000" i="0" u="none" strike="noStrike" cap="none" dirty="0" err="1">
                <a:solidFill>
                  <a:srgbClr val="000000"/>
                </a:solidFill>
                <a:latin typeface="Times New Roman"/>
                <a:ea typeface="Times New Roman"/>
                <a:cs typeface="Times New Roman"/>
                <a:sym typeface="Times New Roman"/>
              </a:rPr>
              <a:t>IoT</a:t>
            </a:r>
            <a:r>
              <a:rPr lang="es-MX" sz="2000" i="0" u="none" strike="noStrike" cap="none" dirty="0">
                <a:solidFill>
                  <a:srgbClr val="000000"/>
                </a:solidFill>
                <a:latin typeface="Times New Roman"/>
                <a:ea typeface="Times New Roman"/>
                <a:cs typeface="Times New Roman"/>
                <a:sym typeface="Times New Roman"/>
              </a:rPr>
              <a:t> mediante la metodología XP</a:t>
            </a:r>
          </a:p>
          <a:p>
            <a:pPr marL="458640" marR="0" lvl="0" indent="-457200" algn="l" rtl="0">
              <a:lnSpc>
                <a:spcPct val="90000"/>
              </a:lnSpc>
              <a:spcBef>
                <a:spcPts val="0"/>
              </a:spcBef>
              <a:spcAft>
                <a:spcPts val="0"/>
              </a:spcAft>
              <a:buClr>
                <a:srgbClr val="000000"/>
              </a:buClr>
              <a:buSzPts val="2800"/>
              <a:buFont typeface="Arial" panose="020B0604020202020204" pitchFamily="34" charset="0"/>
              <a:buChar char="•"/>
            </a:pPr>
            <a:endParaRPr lang="es-MX" sz="2800" b="1" i="0" u="none" strike="noStrike" cap="none" dirty="0">
              <a:solidFill>
                <a:srgbClr val="000000"/>
              </a:solidFill>
              <a:latin typeface="Times New Roman"/>
              <a:ea typeface="Times New Roman"/>
              <a:cs typeface="Times New Roman"/>
              <a:sym typeface="Times New Roman"/>
            </a:endParaRPr>
          </a:p>
          <a:p>
            <a:pPr marL="0" marR="0" lvl="0" indent="0" algn="l" rtl="0">
              <a:lnSpc>
                <a:spcPct val="90000"/>
              </a:lnSpc>
              <a:spcBef>
                <a:spcPts val="1001"/>
              </a:spcBef>
              <a:spcAft>
                <a:spcPts val="0"/>
              </a:spcAft>
              <a:buNone/>
            </a:pPr>
            <a:endParaRPr sz="2800" b="0" i="0" u="none" strike="noStrike" cap="none" dirty="0">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30" descr="A close up of a logo&#10;&#10;Description automatically generated"/>
          <p:cNvPicPr preferRelativeResize="0"/>
          <p:nvPr/>
        </p:nvPicPr>
        <p:blipFill rotWithShape="1">
          <a:blip r:embed="rId3">
            <a:alphaModFix/>
          </a:blip>
          <a:srcRect/>
          <a:stretch/>
        </p:blipFill>
        <p:spPr>
          <a:xfrm>
            <a:off x="720" y="720"/>
            <a:ext cx="12190680" cy="6856560"/>
          </a:xfrm>
          <a:prstGeom prst="rect">
            <a:avLst/>
          </a:prstGeom>
          <a:noFill/>
          <a:ln>
            <a:noFill/>
          </a:ln>
        </p:spPr>
      </p:pic>
      <p:sp>
        <p:nvSpPr>
          <p:cNvPr id="132" name="Google Shape;132;p30"/>
          <p:cNvSpPr/>
          <p:nvPr/>
        </p:nvSpPr>
        <p:spPr>
          <a:xfrm>
            <a:off x="8610480" y="6356520"/>
            <a:ext cx="2741760" cy="363600"/>
          </a:xfrm>
          <a:prstGeom prst="rect">
            <a:avLst/>
          </a:prstGeom>
          <a:noFill/>
          <a:ln>
            <a:noFill/>
          </a:ln>
        </p:spPr>
        <p:txBody>
          <a:bodyPr spcFirstLastPara="1" wrap="square" lIns="90000" tIns="45000" rIns="90000" bIns="45000" anchor="ctr" anchorCtr="0">
            <a:noAutofit/>
          </a:bodyPr>
          <a:lstStyle/>
          <a:p>
            <a:pPr marL="0" marR="0" lvl="0" indent="0" algn="r" rtl="0">
              <a:lnSpc>
                <a:spcPct val="100000"/>
              </a:lnSpc>
              <a:spcBef>
                <a:spcPts val="0"/>
              </a:spcBef>
              <a:spcAft>
                <a:spcPts val="0"/>
              </a:spcAft>
              <a:buNone/>
            </a:pPr>
            <a:fld id="{00000000-1234-1234-1234-123412341234}" type="slidenum">
              <a:rPr lang="es-EC" sz="1200" b="0" i="0" u="none" strike="noStrike" cap="none">
                <a:solidFill>
                  <a:srgbClr val="8B8B8B"/>
                </a:solidFill>
                <a:latin typeface="Calibri"/>
                <a:ea typeface="Calibri"/>
                <a:cs typeface="Calibri"/>
                <a:sym typeface="Calibri"/>
              </a:rPr>
              <a:t>7</a:t>
            </a:fld>
            <a:endParaRPr sz="1200" b="0" i="0" u="none" strike="noStrike" cap="none">
              <a:latin typeface="Arial"/>
              <a:ea typeface="Arial"/>
              <a:cs typeface="Arial"/>
              <a:sym typeface="Arial"/>
            </a:endParaRPr>
          </a:p>
        </p:txBody>
      </p:sp>
      <p:sp>
        <p:nvSpPr>
          <p:cNvPr id="133" name="Google Shape;133;p30"/>
          <p:cNvSpPr/>
          <p:nvPr/>
        </p:nvSpPr>
        <p:spPr>
          <a:xfrm>
            <a:off x="1855800" y="1009080"/>
            <a:ext cx="8613360" cy="689400"/>
          </a:xfrm>
          <a:prstGeom prst="rect">
            <a:avLst/>
          </a:prstGeom>
          <a:noFill/>
          <a:ln>
            <a:noFill/>
          </a:ln>
        </p:spPr>
        <p:txBody>
          <a:bodyPr spcFirstLastPara="1" wrap="square" lIns="90000" tIns="45000" rIns="90000" bIns="45000" anchor="t" anchorCtr="0">
            <a:noAutofit/>
          </a:bodyPr>
          <a:lstStyle/>
          <a:p>
            <a:pPr marL="0" marR="0" lvl="0" indent="0" algn="l" rtl="0">
              <a:lnSpc>
                <a:spcPct val="90000"/>
              </a:lnSpc>
              <a:spcBef>
                <a:spcPts val="0"/>
              </a:spcBef>
              <a:spcAft>
                <a:spcPts val="0"/>
              </a:spcAft>
              <a:buNone/>
            </a:pPr>
            <a:r>
              <a:rPr lang="es-EC" sz="4400" b="1" i="0" u="none" strike="noStrike" cap="none" dirty="0">
                <a:solidFill>
                  <a:srgbClr val="000000"/>
                </a:solidFill>
                <a:latin typeface="Times New Roman"/>
                <a:ea typeface="Times New Roman"/>
                <a:cs typeface="Times New Roman"/>
                <a:sym typeface="Times New Roman"/>
              </a:rPr>
              <a:t>3. Conceptos Generales</a:t>
            </a:r>
            <a:endParaRPr sz="4400" b="0" i="0" u="none" strike="noStrike" cap="none" dirty="0">
              <a:latin typeface="Arial"/>
              <a:ea typeface="Arial"/>
              <a:cs typeface="Arial"/>
              <a:sym typeface="Arial"/>
            </a:endParaRPr>
          </a:p>
        </p:txBody>
      </p:sp>
      <p:sp>
        <p:nvSpPr>
          <p:cNvPr id="134" name="Google Shape;134;p30"/>
          <p:cNvSpPr/>
          <p:nvPr/>
        </p:nvSpPr>
        <p:spPr>
          <a:xfrm>
            <a:off x="838080" y="2024100"/>
            <a:ext cx="10514160" cy="4006800"/>
          </a:xfrm>
          <a:prstGeom prst="rect">
            <a:avLst/>
          </a:prstGeom>
          <a:noFill/>
          <a:ln>
            <a:noFill/>
          </a:ln>
        </p:spPr>
        <p:txBody>
          <a:bodyPr spcFirstLastPara="1" wrap="square" lIns="90000" tIns="45000" rIns="90000" bIns="45000" anchor="t" anchorCtr="0">
            <a:noAutofit/>
          </a:bodyPr>
          <a:lstStyle/>
          <a:p>
            <a:pPr marL="1440" marR="0" lvl="0" algn="l" rtl="0">
              <a:lnSpc>
                <a:spcPct val="90000"/>
              </a:lnSpc>
              <a:spcBef>
                <a:spcPts val="0"/>
              </a:spcBef>
              <a:spcAft>
                <a:spcPts val="0"/>
              </a:spcAft>
              <a:buClr>
                <a:srgbClr val="000000"/>
              </a:buClr>
              <a:buSzPts val="2800"/>
            </a:pPr>
            <a:r>
              <a:rPr lang="es-EC" sz="2800" b="1" i="0" u="none" strike="noStrike" cap="none" dirty="0">
                <a:solidFill>
                  <a:srgbClr val="000000"/>
                </a:solidFill>
                <a:latin typeface="Times New Roman"/>
                <a:ea typeface="Times New Roman"/>
                <a:cs typeface="Times New Roman"/>
                <a:sym typeface="Times New Roman"/>
              </a:rPr>
              <a:t>Sistema de Irrigación</a:t>
            </a:r>
          </a:p>
          <a:p>
            <a:pPr marL="0" marR="0" lvl="0" indent="0" algn="l" rtl="0">
              <a:lnSpc>
                <a:spcPct val="90000"/>
              </a:lnSpc>
              <a:spcBef>
                <a:spcPts val="1001"/>
              </a:spcBef>
              <a:spcAft>
                <a:spcPts val="0"/>
              </a:spcAft>
              <a:buNone/>
            </a:pPr>
            <a:endParaRPr sz="2800" b="0" i="0" u="none" strike="noStrike" cap="none" dirty="0">
              <a:latin typeface="Arial"/>
              <a:ea typeface="Arial"/>
              <a:cs typeface="Arial"/>
              <a:sym typeface="Arial"/>
            </a:endParaRPr>
          </a:p>
        </p:txBody>
      </p:sp>
      <p:pic>
        <p:nvPicPr>
          <p:cNvPr id="2050" name="Picture 2" descr="AGRICOLA BAQUERO SISTEMAS DE IRRIGACION">
            <a:extLst>
              <a:ext uri="{FF2B5EF4-FFF2-40B4-BE49-F238E27FC236}">
                <a16:creationId xmlns:a16="http://schemas.microsoft.com/office/drawing/2014/main" id="{DE067855-1C2D-041D-DE1A-303587B29F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6603" y="2706840"/>
            <a:ext cx="5121629" cy="259668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34;p30">
            <a:extLst>
              <a:ext uri="{FF2B5EF4-FFF2-40B4-BE49-F238E27FC236}">
                <a16:creationId xmlns:a16="http://schemas.microsoft.com/office/drawing/2014/main" id="{6C2FC589-1A28-6950-EAD3-2EE4D1F23DC6}"/>
              </a:ext>
            </a:extLst>
          </p:cNvPr>
          <p:cNvSpPr/>
          <p:nvPr/>
        </p:nvSpPr>
        <p:spPr>
          <a:xfrm>
            <a:off x="6828572" y="1937626"/>
            <a:ext cx="2869560" cy="558831"/>
          </a:xfrm>
          <a:prstGeom prst="rect">
            <a:avLst/>
          </a:prstGeom>
          <a:noFill/>
          <a:ln>
            <a:noFill/>
          </a:ln>
        </p:spPr>
        <p:txBody>
          <a:bodyPr spcFirstLastPara="1" wrap="square" lIns="90000" tIns="45000" rIns="90000" bIns="45000" anchor="t" anchorCtr="0">
            <a:noAutofit/>
          </a:bodyPr>
          <a:lstStyle/>
          <a:p>
            <a:pPr marL="1440" marR="0" lvl="0" algn="l" rtl="0">
              <a:lnSpc>
                <a:spcPct val="90000"/>
              </a:lnSpc>
              <a:spcBef>
                <a:spcPts val="0"/>
              </a:spcBef>
              <a:spcAft>
                <a:spcPts val="0"/>
              </a:spcAft>
              <a:buClr>
                <a:srgbClr val="000000"/>
              </a:buClr>
              <a:buSzPts val="2800"/>
            </a:pPr>
            <a:r>
              <a:rPr lang="es-EC" sz="2800" b="1" i="0" u="none" strike="noStrike" cap="none" dirty="0">
                <a:solidFill>
                  <a:srgbClr val="000000"/>
                </a:solidFill>
                <a:latin typeface="Times New Roman"/>
                <a:ea typeface="Times New Roman"/>
                <a:cs typeface="Times New Roman"/>
                <a:sym typeface="Times New Roman"/>
              </a:rPr>
              <a:t>Textura de suelo</a:t>
            </a:r>
          </a:p>
          <a:p>
            <a:pPr marL="0" marR="0" lvl="0" indent="0" algn="l" rtl="0">
              <a:lnSpc>
                <a:spcPct val="90000"/>
              </a:lnSpc>
              <a:spcBef>
                <a:spcPts val="1001"/>
              </a:spcBef>
              <a:spcAft>
                <a:spcPts val="0"/>
              </a:spcAft>
              <a:buNone/>
            </a:pPr>
            <a:endParaRPr sz="2800" b="0" i="0" u="none" strike="noStrike" cap="none" dirty="0">
              <a:latin typeface="Arial"/>
              <a:ea typeface="Arial"/>
              <a:cs typeface="Arial"/>
              <a:sym typeface="Arial"/>
            </a:endParaRPr>
          </a:p>
        </p:txBody>
      </p:sp>
      <p:pic>
        <p:nvPicPr>
          <p:cNvPr id="5" name="Picture 4" descr="¿como saber si la textura de un suelo es buena para trufas? - Micofora">
            <a:extLst>
              <a:ext uri="{FF2B5EF4-FFF2-40B4-BE49-F238E27FC236}">
                <a16:creationId xmlns:a16="http://schemas.microsoft.com/office/drawing/2014/main" id="{A857E1C0-CADF-3D8B-BB75-7AA93BD1EC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2520" y="2496457"/>
            <a:ext cx="3602972" cy="3386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3492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30" descr="A close up of a logo&#10;&#10;Description automatically generated"/>
          <p:cNvPicPr preferRelativeResize="0"/>
          <p:nvPr/>
        </p:nvPicPr>
        <p:blipFill rotWithShape="1">
          <a:blip r:embed="rId3">
            <a:alphaModFix/>
          </a:blip>
          <a:srcRect/>
          <a:stretch/>
        </p:blipFill>
        <p:spPr>
          <a:xfrm>
            <a:off x="720" y="720"/>
            <a:ext cx="12190680" cy="6856560"/>
          </a:xfrm>
          <a:prstGeom prst="rect">
            <a:avLst/>
          </a:prstGeom>
          <a:noFill/>
          <a:ln>
            <a:noFill/>
          </a:ln>
        </p:spPr>
      </p:pic>
      <p:sp>
        <p:nvSpPr>
          <p:cNvPr id="132" name="Google Shape;132;p30"/>
          <p:cNvSpPr/>
          <p:nvPr/>
        </p:nvSpPr>
        <p:spPr>
          <a:xfrm>
            <a:off x="8610480" y="6356520"/>
            <a:ext cx="2741760" cy="363600"/>
          </a:xfrm>
          <a:prstGeom prst="rect">
            <a:avLst/>
          </a:prstGeom>
          <a:noFill/>
          <a:ln>
            <a:noFill/>
          </a:ln>
        </p:spPr>
        <p:txBody>
          <a:bodyPr spcFirstLastPara="1" wrap="square" lIns="90000" tIns="45000" rIns="90000" bIns="45000" anchor="ctr" anchorCtr="0">
            <a:noAutofit/>
          </a:bodyPr>
          <a:lstStyle/>
          <a:p>
            <a:pPr marL="0" marR="0" lvl="0" indent="0" algn="r" rtl="0">
              <a:lnSpc>
                <a:spcPct val="100000"/>
              </a:lnSpc>
              <a:spcBef>
                <a:spcPts val="0"/>
              </a:spcBef>
              <a:spcAft>
                <a:spcPts val="0"/>
              </a:spcAft>
              <a:buNone/>
            </a:pPr>
            <a:fld id="{00000000-1234-1234-1234-123412341234}" type="slidenum">
              <a:rPr lang="es-EC" sz="1200" b="0" i="0" u="none" strike="noStrike" cap="none">
                <a:solidFill>
                  <a:srgbClr val="8B8B8B"/>
                </a:solidFill>
                <a:latin typeface="Calibri"/>
                <a:ea typeface="Calibri"/>
                <a:cs typeface="Calibri"/>
                <a:sym typeface="Calibri"/>
              </a:rPr>
              <a:t>8</a:t>
            </a:fld>
            <a:endParaRPr sz="1200" b="0" i="0" u="none" strike="noStrike" cap="none">
              <a:latin typeface="Arial"/>
              <a:ea typeface="Arial"/>
              <a:cs typeface="Arial"/>
              <a:sym typeface="Arial"/>
            </a:endParaRPr>
          </a:p>
        </p:txBody>
      </p:sp>
      <p:sp>
        <p:nvSpPr>
          <p:cNvPr id="134" name="Google Shape;134;p30"/>
          <p:cNvSpPr/>
          <p:nvPr/>
        </p:nvSpPr>
        <p:spPr>
          <a:xfrm>
            <a:off x="838920" y="1326772"/>
            <a:ext cx="10514160" cy="4006800"/>
          </a:xfrm>
          <a:prstGeom prst="rect">
            <a:avLst/>
          </a:prstGeom>
          <a:noFill/>
          <a:ln>
            <a:noFill/>
          </a:ln>
        </p:spPr>
        <p:txBody>
          <a:bodyPr spcFirstLastPara="1" wrap="square" lIns="90000" tIns="45000" rIns="90000" bIns="45000" anchor="t" anchorCtr="0">
            <a:noAutofit/>
          </a:bodyPr>
          <a:lstStyle/>
          <a:p>
            <a:pPr marL="1440" marR="0" lvl="0" algn="l" rtl="0">
              <a:lnSpc>
                <a:spcPct val="90000"/>
              </a:lnSpc>
              <a:spcBef>
                <a:spcPts val="0"/>
              </a:spcBef>
              <a:spcAft>
                <a:spcPts val="0"/>
              </a:spcAft>
              <a:buClr>
                <a:srgbClr val="000000"/>
              </a:buClr>
              <a:buSzPts val="2800"/>
            </a:pPr>
            <a:r>
              <a:rPr lang="es-EC" sz="2800" b="1" i="0" u="none" strike="noStrike" cap="none" dirty="0">
                <a:solidFill>
                  <a:srgbClr val="000000"/>
                </a:solidFill>
                <a:latin typeface="Times New Roman"/>
                <a:ea typeface="Times New Roman"/>
                <a:cs typeface="Times New Roman"/>
                <a:sym typeface="Times New Roman"/>
              </a:rPr>
              <a:t>Capacidad de Campo (CC)</a:t>
            </a:r>
          </a:p>
          <a:p>
            <a:pPr marL="0" marR="0" lvl="0" indent="0" algn="l" rtl="0">
              <a:lnSpc>
                <a:spcPct val="90000"/>
              </a:lnSpc>
              <a:spcBef>
                <a:spcPts val="1001"/>
              </a:spcBef>
              <a:spcAft>
                <a:spcPts val="0"/>
              </a:spcAft>
              <a:buNone/>
            </a:pPr>
            <a:endParaRPr lang="es-MX" sz="2800" b="0" i="0" u="none" strike="noStrike" cap="none" dirty="0">
              <a:latin typeface="Arial"/>
              <a:ea typeface="Arial"/>
              <a:cs typeface="Arial"/>
              <a:sym typeface="Arial"/>
            </a:endParaRPr>
          </a:p>
          <a:p>
            <a:pPr marL="0" marR="0" lvl="0" indent="0" algn="l" rtl="0">
              <a:lnSpc>
                <a:spcPct val="90000"/>
              </a:lnSpc>
              <a:spcBef>
                <a:spcPts val="1001"/>
              </a:spcBef>
              <a:spcAft>
                <a:spcPts val="0"/>
              </a:spcAft>
              <a:buNone/>
            </a:pPr>
            <a:endParaRPr lang="es-EC" sz="2800" dirty="0"/>
          </a:p>
          <a:p>
            <a:pPr marL="1440" indent="0">
              <a:lnSpc>
                <a:spcPct val="90000"/>
              </a:lnSpc>
              <a:buSzPts val="2800"/>
              <a:buFont typeface="Arial"/>
              <a:buNone/>
            </a:pPr>
            <a:r>
              <a:rPr lang="es-EC" sz="2800" b="1" dirty="0">
                <a:latin typeface="Times New Roman"/>
                <a:cs typeface="Times New Roman"/>
              </a:rPr>
              <a:t>Punto de Marchitez Permanente (PM)</a:t>
            </a:r>
          </a:p>
          <a:p>
            <a:pPr marL="1440" indent="0">
              <a:lnSpc>
                <a:spcPct val="90000"/>
              </a:lnSpc>
              <a:buSzPts val="2800"/>
              <a:buFont typeface="Arial"/>
              <a:buNone/>
            </a:pPr>
            <a:endParaRPr lang="es-EC" sz="2800" b="1" dirty="0">
              <a:latin typeface="Times New Roman"/>
              <a:cs typeface="Times New Roman"/>
            </a:endParaRPr>
          </a:p>
          <a:p>
            <a:pPr marL="1440" indent="0">
              <a:lnSpc>
                <a:spcPct val="90000"/>
              </a:lnSpc>
              <a:buSzPts val="2800"/>
              <a:buFont typeface="Arial"/>
              <a:buNone/>
            </a:pPr>
            <a:endParaRPr lang="es-EC" sz="2800" b="1" dirty="0">
              <a:latin typeface="Times New Roman"/>
              <a:cs typeface="Times New Roman"/>
            </a:endParaRPr>
          </a:p>
          <a:p>
            <a:pPr marL="1440" indent="0">
              <a:lnSpc>
                <a:spcPct val="90000"/>
              </a:lnSpc>
              <a:buSzPts val="2800"/>
              <a:buFont typeface="Arial"/>
              <a:buNone/>
            </a:pPr>
            <a:endParaRPr lang="es-EC" sz="2800" b="1" dirty="0">
              <a:latin typeface="Times New Roman"/>
              <a:cs typeface="Times New Roman"/>
            </a:endParaRPr>
          </a:p>
          <a:p>
            <a:pPr marL="1440" indent="0">
              <a:lnSpc>
                <a:spcPct val="90000"/>
              </a:lnSpc>
              <a:buSzPts val="2800"/>
              <a:buFont typeface="Arial"/>
              <a:buNone/>
            </a:pPr>
            <a:r>
              <a:rPr lang="es-EC" sz="2800" b="1" dirty="0">
                <a:latin typeface="Times New Roman"/>
                <a:cs typeface="Times New Roman"/>
              </a:rPr>
              <a:t>Infiltración del suelo</a:t>
            </a:r>
          </a:p>
          <a:p>
            <a:pPr marL="1440" indent="0">
              <a:lnSpc>
                <a:spcPct val="90000"/>
              </a:lnSpc>
              <a:buSzPts val="2800"/>
              <a:buFont typeface="Arial"/>
              <a:buNone/>
            </a:pPr>
            <a:endParaRPr lang="es-EC" sz="2800" b="1" dirty="0">
              <a:latin typeface="Times New Roman"/>
              <a:cs typeface="Times New Roman"/>
            </a:endParaRPr>
          </a:p>
          <a:p>
            <a:pPr marL="0" marR="0" lvl="0" indent="0" algn="l" rtl="0">
              <a:lnSpc>
                <a:spcPct val="90000"/>
              </a:lnSpc>
              <a:spcBef>
                <a:spcPts val="1001"/>
              </a:spcBef>
              <a:spcAft>
                <a:spcPts val="0"/>
              </a:spcAft>
              <a:buNone/>
            </a:pPr>
            <a:endParaRPr lang="es-EC" sz="2800" b="0" i="0" u="none" strike="noStrike" cap="none" dirty="0">
              <a:latin typeface="Arial"/>
              <a:ea typeface="Arial"/>
              <a:cs typeface="Arial"/>
              <a:sym typeface="Arial"/>
            </a:endParaRPr>
          </a:p>
        </p:txBody>
      </p:sp>
      <p:sp>
        <p:nvSpPr>
          <p:cNvPr id="2" name="Google Shape;217;p10">
            <a:extLst>
              <a:ext uri="{FF2B5EF4-FFF2-40B4-BE49-F238E27FC236}">
                <a16:creationId xmlns:a16="http://schemas.microsoft.com/office/drawing/2014/main" id="{AE419E4A-2F74-0668-8DC4-AACC30633B93}"/>
              </a:ext>
            </a:extLst>
          </p:cNvPr>
          <p:cNvSpPr txBox="1">
            <a:spLocks/>
          </p:cNvSpPr>
          <p:nvPr/>
        </p:nvSpPr>
        <p:spPr>
          <a:xfrm>
            <a:off x="2490586" y="1963239"/>
            <a:ext cx="5427843" cy="692467"/>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just">
              <a:spcAft>
                <a:spcPts val="1200"/>
              </a:spcAft>
              <a:buSzPts val="1100"/>
              <a:buFont typeface="Arial"/>
              <a:buNone/>
            </a:pPr>
            <a:r>
              <a:rPr lang="es-MX" sz="2000" i="1" dirty="0">
                <a:solidFill>
                  <a:srgbClr val="1E1D21"/>
                </a:solidFill>
                <a:latin typeface="Times New Roman" panose="02020603050405020304" pitchFamily="18" charset="0"/>
                <a:ea typeface="Roboto"/>
                <a:cs typeface="Times New Roman" panose="02020603050405020304" pitchFamily="18" charset="0"/>
                <a:sym typeface="Roboto"/>
              </a:rPr>
              <a:t>𝐶𝑐=0.48 𝐴𝑐+0.162 𝐿+0.023 𝐴𝑟+2.62</a:t>
            </a:r>
          </a:p>
        </p:txBody>
      </p:sp>
      <p:sp>
        <p:nvSpPr>
          <p:cNvPr id="3" name="Google Shape;217;p10">
            <a:extLst>
              <a:ext uri="{FF2B5EF4-FFF2-40B4-BE49-F238E27FC236}">
                <a16:creationId xmlns:a16="http://schemas.microsoft.com/office/drawing/2014/main" id="{59DBB21E-23DD-C275-B34D-5222490DBC68}"/>
              </a:ext>
            </a:extLst>
          </p:cNvPr>
          <p:cNvSpPr txBox="1">
            <a:spLocks/>
          </p:cNvSpPr>
          <p:nvPr/>
        </p:nvSpPr>
        <p:spPr>
          <a:xfrm>
            <a:off x="3356155" y="3509828"/>
            <a:ext cx="4268533" cy="692467"/>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just">
              <a:spcAft>
                <a:spcPts val="1200"/>
              </a:spcAft>
              <a:buSzPts val="1100"/>
              <a:buFont typeface="Arial"/>
              <a:buNone/>
            </a:pPr>
            <a:r>
              <a:rPr lang="es-MX" sz="2000" i="1" dirty="0">
                <a:solidFill>
                  <a:srgbClr val="1E1D21"/>
                </a:solidFill>
                <a:latin typeface="Times New Roman" panose="02020603050405020304" pitchFamily="18" charset="0"/>
                <a:ea typeface="Roboto"/>
                <a:cs typeface="Times New Roman" panose="02020603050405020304" pitchFamily="18" charset="0"/>
                <a:sym typeface="Roboto"/>
              </a:rPr>
              <a:t>𝑃𝑚=0,302 𝐴𝑐+0,102 𝐿+0,0147 𝐴𝑟</a:t>
            </a:r>
          </a:p>
        </p:txBody>
      </p:sp>
      <p:pic>
        <p:nvPicPr>
          <p:cNvPr id="4" name="Picture 4">
            <a:extLst>
              <a:ext uri="{FF2B5EF4-FFF2-40B4-BE49-F238E27FC236}">
                <a16:creationId xmlns:a16="http://schemas.microsoft.com/office/drawing/2014/main" id="{FAB4D405-F75D-E25E-1376-D129787CE7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4688" y="1698480"/>
            <a:ext cx="4001125" cy="297552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nfiltración del suelo">
            <a:extLst>
              <a:ext uri="{FF2B5EF4-FFF2-40B4-BE49-F238E27FC236}">
                <a16:creationId xmlns:a16="http://schemas.microsoft.com/office/drawing/2014/main" id="{606B2847-C45C-0277-0AF8-EFBEA24D3AF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8564"/>
          <a:stretch/>
        </p:blipFill>
        <p:spPr bwMode="auto">
          <a:xfrm>
            <a:off x="2373182" y="5008332"/>
            <a:ext cx="6076950" cy="1416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2939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30" descr="A close up of a logo&#10;&#10;Description automatically generated"/>
          <p:cNvPicPr preferRelativeResize="0"/>
          <p:nvPr/>
        </p:nvPicPr>
        <p:blipFill rotWithShape="1">
          <a:blip r:embed="rId3">
            <a:alphaModFix/>
          </a:blip>
          <a:srcRect/>
          <a:stretch/>
        </p:blipFill>
        <p:spPr>
          <a:xfrm>
            <a:off x="720" y="720"/>
            <a:ext cx="12190680" cy="6856560"/>
          </a:xfrm>
          <a:prstGeom prst="rect">
            <a:avLst/>
          </a:prstGeom>
          <a:noFill/>
          <a:ln>
            <a:noFill/>
          </a:ln>
        </p:spPr>
      </p:pic>
      <p:sp>
        <p:nvSpPr>
          <p:cNvPr id="132" name="Google Shape;132;p30"/>
          <p:cNvSpPr/>
          <p:nvPr/>
        </p:nvSpPr>
        <p:spPr>
          <a:xfrm>
            <a:off x="8610480" y="6356520"/>
            <a:ext cx="2741760" cy="363600"/>
          </a:xfrm>
          <a:prstGeom prst="rect">
            <a:avLst/>
          </a:prstGeom>
          <a:noFill/>
          <a:ln>
            <a:noFill/>
          </a:ln>
        </p:spPr>
        <p:txBody>
          <a:bodyPr spcFirstLastPara="1" wrap="square" lIns="90000" tIns="45000" rIns="90000" bIns="45000" anchor="ctr" anchorCtr="0">
            <a:noAutofit/>
          </a:bodyPr>
          <a:lstStyle/>
          <a:p>
            <a:pPr marL="0" marR="0" lvl="0" indent="0" algn="r" rtl="0">
              <a:lnSpc>
                <a:spcPct val="100000"/>
              </a:lnSpc>
              <a:spcBef>
                <a:spcPts val="0"/>
              </a:spcBef>
              <a:spcAft>
                <a:spcPts val="0"/>
              </a:spcAft>
              <a:buNone/>
            </a:pPr>
            <a:fld id="{00000000-1234-1234-1234-123412341234}" type="slidenum">
              <a:rPr lang="es-EC" sz="1200" b="0" i="0" u="none" strike="noStrike" cap="none">
                <a:solidFill>
                  <a:srgbClr val="8B8B8B"/>
                </a:solidFill>
                <a:latin typeface="Calibri"/>
                <a:ea typeface="Calibri"/>
                <a:cs typeface="Calibri"/>
                <a:sym typeface="Calibri"/>
              </a:rPr>
              <a:t>9</a:t>
            </a:fld>
            <a:endParaRPr sz="1200" b="0" i="0" u="none" strike="noStrike" cap="none">
              <a:latin typeface="Arial"/>
              <a:ea typeface="Arial"/>
              <a:cs typeface="Arial"/>
              <a:sym typeface="Arial"/>
            </a:endParaRPr>
          </a:p>
        </p:txBody>
      </p:sp>
      <p:sp>
        <p:nvSpPr>
          <p:cNvPr id="134" name="Google Shape;134;p30"/>
          <p:cNvSpPr/>
          <p:nvPr/>
        </p:nvSpPr>
        <p:spPr>
          <a:xfrm>
            <a:off x="1139400" y="1112040"/>
            <a:ext cx="10514160" cy="4006800"/>
          </a:xfrm>
          <a:prstGeom prst="rect">
            <a:avLst/>
          </a:prstGeom>
          <a:noFill/>
          <a:ln>
            <a:noFill/>
          </a:ln>
        </p:spPr>
        <p:txBody>
          <a:bodyPr spcFirstLastPara="1" wrap="square" lIns="90000" tIns="45000" rIns="90000" bIns="45000" anchor="t" anchorCtr="0">
            <a:noAutofit/>
          </a:bodyPr>
          <a:lstStyle/>
          <a:p>
            <a:pPr marL="1440" marR="0" lvl="0" algn="l" rtl="0">
              <a:lnSpc>
                <a:spcPct val="90000"/>
              </a:lnSpc>
              <a:spcBef>
                <a:spcPts val="0"/>
              </a:spcBef>
              <a:spcAft>
                <a:spcPts val="0"/>
              </a:spcAft>
              <a:buClr>
                <a:srgbClr val="000000"/>
              </a:buClr>
              <a:buSzPts val="2800"/>
            </a:pPr>
            <a:r>
              <a:rPr lang="es-EC" sz="2800" b="1" i="0" u="none" strike="noStrike" cap="none" dirty="0">
                <a:solidFill>
                  <a:srgbClr val="000000"/>
                </a:solidFill>
                <a:latin typeface="Times New Roman"/>
                <a:ea typeface="Times New Roman"/>
                <a:cs typeface="Times New Roman"/>
                <a:sym typeface="Times New Roman"/>
              </a:rPr>
              <a:t>MQTT (</a:t>
            </a:r>
            <a:r>
              <a:rPr lang="es-EC" sz="2800" b="1" i="0" u="none" strike="noStrike" cap="none" dirty="0" err="1">
                <a:solidFill>
                  <a:srgbClr val="000000"/>
                </a:solidFill>
                <a:latin typeface="Times New Roman"/>
                <a:ea typeface="Times New Roman"/>
                <a:cs typeface="Times New Roman"/>
                <a:sym typeface="Times New Roman"/>
              </a:rPr>
              <a:t>Message</a:t>
            </a:r>
            <a:r>
              <a:rPr lang="es-EC" sz="2800" b="1" i="0" u="none" strike="noStrike" cap="none" dirty="0">
                <a:solidFill>
                  <a:srgbClr val="000000"/>
                </a:solidFill>
                <a:latin typeface="Times New Roman"/>
                <a:ea typeface="Times New Roman"/>
                <a:cs typeface="Times New Roman"/>
                <a:sym typeface="Times New Roman"/>
              </a:rPr>
              <a:t> </a:t>
            </a:r>
            <a:r>
              <a:rPr lang="es-EC" sz="2800" b="1" i="0" u="none" strike="noStrike" cap="none" dirty="0" err="1">
                <a:solidFill>
                  <a:srgbClr val="000000"/>
                </a:solidFill>
                <a:latin typeface="Times New Roman"/>
                <a:ea typeface="Times New Roman"/>
                <a:cs typeface="Times New Roman"/>
                <a:sym typeface="Times New Roman"/>
              </a:rPr>
              <a:t>Queuing</a:t>
            </a:r>
            <a:r>
              <a:rPr lang="es-EC" sz="2800" b="1" i="0" u="none" strike="noStrike" cap="none" dirty="0">
                <a:solidFill>
                  <a:srgbClr val="000000"/>
                </a:solidFill>
                <a:latin typeface="Times New Roman"/>
                <a:ea typeface="Times New Roman"/>
                <a:cs typeface="Times New Roman"/>
                <a:sym typeface="Times New Roman"/>
              </a:rPr>
              <a:t> </a:t>
            </a:r>
            <a:r>
              <a:rPr lang="es-EC" sz="2800" b="1" i="0" u="none" strike="noStrike" cap="none" dirty="0" err="1">
                <a:solidFill>
                  <a:srgbClr val="000000"/>
                </a:solidFill>
                <a:latin typeface="Times New Roman"/>
                <a:ea typeface="Times New Roman"/>
                <a:cs typeface="Times New Roman"/>
                <a:sym typeface="Times New Roman"/>
              </a:rPr>
              <a:t>Telemetry</a:t>
            </a:r>
            <a:r>
              <a:rPr lang="es-EC" sz="2800" b="1" i="0" u="none" strike="noStrike" cap="none" dirty="0">
                <a:solidFill>
                  <a:srgbClr val="000000"/>
                </a:solidFill>
                <a:latin typeface="Times New Roman"/>
                <a:ea typeface="Times New Roman"/>
                <a:cs typeface="Times New Roman"/>
                <a:sym typeface="Times New Roman"/>
              </a:rPr>
              <a:t> </a:t>
            </a:r>
            <a:r>
              <a:rPr lang="es-EC" sz="2800" b="1" i="0" u="none" strike="noStrike" cap="none" dirty="0" err="1">
                <a:solidFill>
                  <a:srgbClr val="000000"/>
                </a:solidFill>
                <a:latin typeface="Times New Roman"/>
                <a:ea typeface="Times New Roman"/>
                <a:cs typeface="Times New Roman"/>
                <a:sym typeface="Times New Roman"/>
              </a:rPr>
              <a:t>Transport</a:t>
            </a:r>
            <a:r>
              <a:rPr lang="es-EC" sz="2800" b="1" i="0" u="none" strike="noStrike" cap="none" dirty="0">
                <a:solidFill>
                  <a:srgbClr val="000000"/>
                </a:solidFill>
                <a:latin typeface="Times New Roman"/>
                <a:ea typeface="Times New Roman"/>
                <a:cs typeface="Times New Roman"/>
                <a:sym typeface="Times New Roman"/>
              </a:rPr>
              <a:t>)</a:t>
            </a:r>
          </a:p>
          <a:p>
            <a:pPr marL="0" marR="0" lvl="0" indent="0" algn="l" rtl="0">
              <a:lnSpc>
                <a:spcPct val="90000"/>
              </a:lnSpc>
              <a:spcBef>
                <a:spcPts val="1001"/>
              </a:spcBef>
              <a:spcAft>
                <a:spcPts val="0"/>
              </a:spcAft>
              <a:buNone/>
            </a:pPr>
            <a:endParaRPr sz="2800" b="0" i="0" u="none" strike="noStrike" cap="none" dirty="0">
              <a:latin typeface="Arial"/>
              <a:ea typeface="Arial"/>
              <a:cs typeface="Arial"/>
              <a:sym typeface="Arial"/>
            </a:endParaRPr>
          </a:p>
        </p:txBody>
      </p:sp>
      <p:pic>
        <p:nvPicPr>
          <p:cNvPr id="2" name="Picture 2" descr="MQTT Overview | Itron, Inc.">
            <a:extLst>
              <a:ext uri="{FF2B5EF4-FFF2-40B4-BE49-F238E27FC236}">
                <a16:creationId xmlns:a16="http://schemas.microsoft.com/office/drawing/2014/main" id="{EC8EA3F7-822D-5F6D-2D2A-1865FB87176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470"/>
          <a:stretch/>
        </p:blipFill>
        <p:spPr bwMode="auto">
          <a:xfrm>
            <a:off x="601560" y="1767030"/>
            <a:ext cx="7166272" cy="4364407"/>
          </a:xfrm>
          <a:prstGeom prst="rect">
            <a:avLst/>
          </a:prstGeom>
          <a:noFill/>
          <a:extLst>
            <a:ext uri="{909E8E84-426E-40DD-AFC4-6F175D3DCCD1}">
              <a14:hiddenFill xmlns:a14="http://schemas.microsoft.com/office/drawing/2010/main">
                <a:solidFill>
                  <a:srgbClr val="FFFFFF"/>
                </a:solidFill>
              </a14:hiddenFill>
            </a:ext>
          </a:extLst>
        </p:spPr>
      </p:pic>
      <p:sp>
        <p:nvSpPr>
          <p:cNvPr id="3" name="Elipse 2">
            <a:extLst>
              <a:ext uri="{FF2B5EF4-FFF2-40B4-BE49-F238E27FC236}">
                <a16:creationId xmlns:a16="http://schemas.microsoft.com/office/drawing/2014/main" id="{D817E7F9-7561-3F79-05E2-730162BD3701}"/>
              </a:ext>
            </a:extLst>
          </p:cNvPr>
          <p:cNvSpPr/>
          <p:nvPr/>
        </p:nvSpPr>
        <p:spPr>
          <a:xfrm>
            <a:off x="8482818" y="1885071"/>
            <a:ext cx="1012874" cy="900332"/>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s-EC" dirty="0" err="1"/>
              <a:t>QoS</a:t>
            </a:r>
            <a:r>
              <a:rPr lang="es-EC" dirty="0"/>
              <a:t> 0</a:t>
            </a:r>
          </a:p>
        </p:txBody>
      </p:sp>
      <p:sp>
        <p:nvSpPr>
          <p:cNvPr id="4" name="Elipse 3">
            <a:extLst>
              <a:ext uri="{FF2B5EF4-FFF2-40B4-BE49-F238E27FC236}">
                <a16:creationId xmlns:a16="http://schemas.microsoft.com/office/drawing/2014/main" id="{623284CB-3406-4F36-6F80-993C1FC9BCBF}"/>
              </a:ext>
            </a:extLst>
          </p:cNvPr>
          <p:cNvSpPr/>
          <p:nvPr/>
        </p:nvSpPr>
        <p:spPr>
          <a:xfrm>
            <a:off x="8522198" y="2922911"/>
            <a:ext cx="1012874" cy="900332"/>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EC" dirty="0" err="1"/>
              <a:t>QoS</a:t>
            </a:r>
            <a:r>
              <a:rPr lang="es-EC" dirty="0"/>
              <a:t> 1</a:t>
            </a:r>
          </a:p>
        </p:txBody>
      </p:sp>
      <p:sp>
        <p:nvSpPr>
          <p:cNvPr id="5" name="Elipse 4">
            <a:extLst>
              <a:ext uri="{FF2B5EF4-FFF2-40B4-BE49-F238E27FC236}">
                <a16:creationId xmlns:a16="http://schemas.microsoft.com/office/drawing/2014/main" id="{51361D52-2BB6-80EE-046C-6D94829968E0}"/>
              </a:ext>
            </a:extLst>
          </p:cNvPr>
          <p:cNvSpPr/>
          <p:nvPr/>
        </p:nvSpPr>
        <p:spPr>
          <a:xfrm>
            <a:off x="8522198" y="3991917"/>
            <a:ext cx="1012874" cy="90033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C" dirty="0" err="1"/>
              <a:t>QoS</a:t>
            </a:r>
            <a:r>
              <a:rPr lang="es-EC"/>
              <a:t> 2</a:t>
            </a:r>
            <a:endParaRPr lang="es-EC" dirty="0"/>
          </a:p>
        </p:txBody>
      </p:sp>
      <p:sp>
        <p:nvSpPr>
          <p:cNvPr id="6" name="Rectángulo 5">
            <a:extLst>
              <a:ext uri="{FF2B5EF4-FFF2-40B4-BE49-F238E27FC236}">
                <a16:creationId xmlns:a16="http://schemas.microsoft.com/office/drawing/2014/main" id="{24F741BC-78DC-CE01-8A29-F2C02CD37BAE}"/>
              </a:ext>
            </a:extLst>
          </p:cNvPr>
          <p:cNvSpPr/>
          <p:nvPr/>
        </p:nvSpPr>
        <p:spPr>
          <a:xfrm>
            <a:off x="9734709" y="2087294"/>
            <a:ext cx="1799326" cy="35169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s-EC" dirty="0">
                <a:latin typeface="Times New Roman" panose="02020603050405020304" pitchFamily="18" charset="0"/>
                <a:cs typeface="Times New Roman" panose="02020603050405020304" pitchFamily="18" charset="0"/>
              </a:rPr>
              <a:t>“lanzar y olvidar”</a:t>
            </a:r>
          </a:p>
        </p:txBody>
      </p:sp>
      <p:sp>
        <p:nvSpPr>
          <p:cNvPr id="7" name="Rectángulo 6">
            <a:extLst>
              <a:ext uri="{FF2B5EF4-FFF2-40B4-BE49-F238E27FC236}">
                <a16:creationId xmlns:a16="http://schemas.microsoft.com/office/drawing/2014/main" id="{1CBBBF3A-AC55-85DA-79FB-4376523B5C65}"/>
              </a:ext>
            </a:extLst>
          </p:cNvPr>
          <p:cNvSpPr/>
          <p:nvPr/>
        </p:nvSpPr>
        <p:spPr>
          <a:xfrm>
            <a:off x="9734709" y="3183416"/>
            <a:ext cx="1799326" cy="58190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MX" b="0" i="0" dirty="0">
                <a:solidFill>
                  <a:srgbClr val="050F34"/>
                </a:solidFill>
                <a:effectLst/>
                <a:latin typeface="Times New Roman" panose="02020603050405020304" pitchFamily="18" charset="0"/>
                <a:cs typeface="Times New Roman" panose="02020603050405020304" pitchFamily="18" charset="0"/>
              </a:rPr>
              <a:t> “entregado al menos una vez”</a:t>
            </a:r>
            <a:endParaRPr lang="es-EC" dirty="0">
              <a:latin typeface="Times New Roman" panose="02020603050405020304" pitchFamily="18" charset="0"/>
              <a:cs typeface="Times New Roman" panose="02020603050405020304" pitchFamily="18" charset="0"/>
            </a:endParaRPr>
          </a:p>
        </p:txBody>
      </p:sp>
      <p:sp>
        <p:nvSpPr>
          <p:cNvPr id="8" name="Rectángulo 7">
            <a:extLst>
              <a:ext uri="{FF2B5EF4-FFF2-40B4-BE49-F238E27FC236}">
                <a16:creationId xmlns:a16="http://schemas.microsoft.com/office/drawing/2014/main" id="{DC056535-D357-4365-387D-8177024D7320}"/>
              </a:ext>
            </a:extLst>
          </p:cNvPr>
          <p:cNvSpPr/>
          <p:nvPr/>
        </p:nvSpPr>
        <p:spPr>
          <a:xfrm>
            <a:off x="9734709" y="4266237"/>
            <a:ext cx="1799326" cy="58190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C" dirty="0">
                <a:latin typeface="Times New Roman" panose="02020603050405020304" pitchFamily="18" charset="0"/>
                <a:cs typeface="Times New Roman" panose="02020603050405020304" pitchFamily="18" charset="0"/>
              </a:rPr>
              <a:t> “entrega exactamente una vez”</a:t>
            </a:r>
          </a:p>
        </p:txBody>
      </p:sp>
    </p:spTree>
    <p:extLst>
      <p:ext uri="{BB962C8B-B14F-4D97-AF65-F5344CB8AC3E}">
        <p14:creationId xmlns:p14="http://schemas.microsoft.com/office/powerpoint/2010/main" val="850953032"/>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398</TotalTime>
  <Words>1871</Words>
  <Application>Microsoft Office PowerPoint</Application>
  <PresentationFormat>Panorámica</PresentationFormat>
  <Paragraphs>259</Paragraphs>
  <Slides>52</Slides>
  <Notes>52</Notes>
  <HiddenSlides>0</HiddenSlides>
  <MMClips>0</MMClips>
  <ScaleCrop>false</ScaleCrop>
  <HeadingPairs>
    <vt:vector size="6" baseType="variant">
      <vt:variant>
        <vt:lpstr>Fuentes usadas</vt:lpstr>
      </vt:variant>
      <vt:variant>
        <vt:i4>5</vt:i4>
      </vt:variant>
      <vt:variant>
        <vt:lpstr>Tema</vt:lpstr>
      </vt:variant>
      <vt:variant>
        <vt:i4>2</vt:i4>
      </vt:variant>
      <vt:variant>
        <vt:lpstr>Títulos de diapositiva</vt:lpstr>
      </vt:variant>
      <vt:variant>
        <vt:i4>52</vt:i4>
      </vt:variant>
    </vt:vector>
  </HeadingPairs>
  <TitlesOfParts>
    <vt:vector size="59" baseType="lpstr">
      <vt:lpstr>Arial</vt:lpstr>
      <vt:lpstr>Calibri</vt:lpstr>
      <vt:lpstr>Montserrat ExtraBold</vt:lpstr>
      <vt:lpstr>Montserrat Medium</vt:lpstr>
      <vt:lpstr>Times New Roman</vt:lpstr>
      <vt:lpstr>Office Theme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santiago nole</dc:creator>
  <cp:lastModifiedBy>santiago nole</cp:lastModifiedBy>
  <cp:revision>29</cp:revision>
  <dcterms:modified xsi:type="dcterms:W3CDTF">2023-05-09T22:13:10Z</dcterms:modified>
</cp:coreProperties>
</file>